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2"/>
  </p:notesMasterIdLst>
  <p:sldIdLst>
    <p:sldId id="1263542049" r:id="rId7"/>
    <p:sldId id="1263542101" r:id="rId8"/>
    <p:sldId id="1263542065" r:id="rId9"/>
    <p:sldId id="1263542134" r:id="rId10"/>
    <p:sldId id="268" r:id="rId11"/>
    <p:sldId id="1263542136" r:id="rId12"/>
    <p:sldId id="325" r:id="rId13"/>
    <p:sldId id="1263542052" r:id="rId14"/>
    <p:sldId id="1263542080" r:id="rId15"/>
    <p:sldId id="530" r:id="rId16"/>
    <p:sldId id="260" r:id="rId17"/>
    <p:sldId id="1263542132" r:id="rId18"/>
    <p:sldId id="1263542108" r:id="rId19"/>
    <p:sldId id="1263542116" r:id="rId20"/>
    <p:sldId id="1263542118" r:id="rId21"/>
    <p:sldId id="1263542119" r:id="rId22"/>
    <p:sldId id="1263542139" r:id="rId23"/>
    <p:sldId id="1263542099" r:id="rId24"/>
    <p:sldId id="1263542129" r:id="rId25"/>
    <p:sldId id="1263542121" r:id="rId26"/>
    <p:sldId id="1263542141" r:id="rId27"/>
    <p:sldId id="1263542142" r:id="rId28"/>
    <p:sldId id="1263541895" r:id="rId29"/>
    <p:sldId id="1263542143" r:id="rId30"/>
    <p:sldId id="1263542035" r:id="rId31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FD"/>
    <a:srgbClr val="DC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3366" autoAdjust="0"/>
  </p:normalViewPr>
  <p:slideViewPr>
    <p:cSldViewPr snapToGrid="0">
      <p:cViewPr>
        <p:scale>
          <a:sx n="39" d="100"/>
          <a:sy n="39" d="100"/>
        </p:scale>
        <p:origin x="1005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41FF5-2777-4E69-B432-7DEDE9F4613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DD11C-6E5C-4F87-91E3-7F6797EE28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74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DD11C-6E5C-4F87-91E3-7F6797EE28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DD11C-6E5C-4F87-91E3-7F6797EE28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1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0C4A1-31E4-4AB3-BC1C-49D549DE7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43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DD11C-6E5C-4F87-91E3-7F6797EE28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74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26078-3488-4448-91F7-75F1F19F1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7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26078-3488-4448-91F7-75F1F19F1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86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26078-3488-4448-91F7-75F1F19F1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73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0C4A1-31E4-4AB3-BC1C-49D549DE7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83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0D392-6230-43F9-AE3C-3F3D765588E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3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2DF6E-3386-76E8-9504-C48631D1E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B5402F-C514-0B1F-A541-93216697B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C2A9D1-2B5D-8BF1-5184-71A70AF9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09A7A-D682-64E0-8392-DFEBD2C3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73C8C5-A143-F78D-61EA-F746460F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02F08-E6CC-6E72-7C8D-99880F1D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9A099A-4B1F-4DB4-30B3-51DEA50DF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38FCD5-FA20-4A99-C8D4-2502E467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79BF12-36D9-CFA5-06E0-9F017E12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C4A9F-0D80-E029-ED6C-93716724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7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8285DA-D1BE-6BB2-58CF-8C42CFDF3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28715A-92C7-4E0E-C3F6-9DF6AA576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DE99AB-42A3-4396-E90E-A4435324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32E8F-457B-5D93-E8DD-CBA42069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6D324-56D2-929F-96B1-6CF0A76F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D983F-D0C7-0A05-84B4-09AEE3303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495B9D-49B4-2410-3593-8255F6D7A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1C7931-6F1B-9867-7FBE-666DC4E2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98BAA0-FD2E-FE97-CF8E-5B6E9342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A900D-AB80-5381-5ACF-C0B863C9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9762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39F08-0D8E-B4FE-95AA-CA3C39F7F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05F843-1385-6A12-859E-E0B24820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DA9C26-90C5-7A42-B429-26BF6BC2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6DCEDE-C863-C2BC-D7B2-BA6AB0AC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C37FA5-50CA-A69F-5F78-32022C20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360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6BD6A-E836-2F9B-4C49-D7A5E0F6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2D793E-BF9F-F208-0952-976C3B24F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20ADD2-8388-89DE-CD1A-FE23562B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437161-3565-88F8-E49A-108DC8E1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38C060-ACE3-4257-904D-955F2289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714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88F25-C9C6-8872-C735-7D292333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054256-3791-2C85-A8EA-243F9639C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4C77EC-A505-402F-E28F-070B41B50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30FDE7-6F7C-F699-C75A-9DB349D3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6898A3-85C7-F26A-6BCE-83A7DD9F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F0F60D-D071-24FD-96CE-CFBE59F3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033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A54FC-F888-8A68-D06D-AFD6A94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22C53E-B36F-AAAA-2360-17EB55E7D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606E39-FFF1-CCD4-2D3A-AD8E42280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44F253-3DC4-959E-90D4-12520248F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99A081-A511-4C4C-40F3-69AAA623E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EE98B3-DE4E-2B07-7536-A8D73A00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D02921-F9BB-48AA-D60B-CBF52D90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2AA769-BFA1-7986-D826-9BEF0B70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574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EC507-B10F-01FA-4EFC-A4661A34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AFB88A-50F5-F0BD-21A2-76D6C9A99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1B0B60-85A7-B7CB-B890-55082A4A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19060F-C038-5ADF-636B-18E1C218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6633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54CAFA-8B21-C879-40E7-9252534D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2BFC0C-7804-CE4C-F352-E956835E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E24EA7-D662-6CC5-6774-1810A1E4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41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0BE701-8B8A-91CD-F1BA-6FF4AEF9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1CECEC-8617-E05E-88D0-48E3ED2A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A475D5-3FA0-BB3F-64F7-C6546E6C3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A22114-A1E0-3988-27C7-FF2AB842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463B24-C9EE-D49E-BFDA-58ECFDA7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24DF57-D187-417E-F2A8-99991AB4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998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CD590-408B-477D-B7DF-17DC7F7E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9F4403-90C2-320C-52EE-9025C2201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FC742E-4B5F-E5F7-4E10-BB3F574B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23CD0-69E8-3B2C-7749-3FE2221E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98E312-5121-1652-32A0-6D765EBC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64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F91BC-5272-0231-0CAB-FDD39E6A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B7E668-D9F9-BB60-F8FF-9A6D9D613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2137F9-3DC2-C513-91E2-305AB26BE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C0D361-AA09-2DE6-1733-D92B1B65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39852-7800-FA28-72A1-E1617EE49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8B8722-AC13-20DB-06C1-AFB50048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090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61554-FE44-F3AC-0103-97B7EDFF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D1B104-58D2-AC49-B2AC-5D45D5C0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F3F571-9271-2A93-1EBB-482EBF99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2387F-3529-EC63-93BD-13C5BCBF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E60E89-FB3D-7C31-B4DD-BC06D76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7625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382247-9496-2550-4056-0863F83B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C3AB61-B790-468F-552D-323FDF7BA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017DEE-2F32-F408-8FFE-DC1783B9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081DC7-F1F2-C814-8CC2-AC91FA57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289A1A-F390-CDF2-E7C7-FC40D9E3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9370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8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92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471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202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298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78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13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FF4FF-4308-8D8C-2513-4885E37A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08807A-C4B0-2F31-CC2D-AA02010E2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3D1CC-BFF7-68B0-8DE4-9869B2EE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97D819-CB9D-DAEE-D99F-D3CF8641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B6C5DE-4D6A-F431-DF47-38197E87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1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31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92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46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892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22B6B-4E09-AC96-E8AC-42C92B8A2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D64FEB-C319-D97B-6481-125581640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A6EB1D-1FD6-7D83-EAD5-B40EEC3B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E67ECC-2BFD-5B13-2A82-F21D9A04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D237B1-9F6A-7D45-AA97-3D864380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6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0333F-7C1C-2394-C76E-2110E2F8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301D40-CD75-A451-88C0-5A09683C1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3A6203-32C0-1220-A297-3C92FB73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E1042B-1420-559B-CBB6-172A1D3D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E382B5-40A9-9780-E792-83CAE406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8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C777D-01D5-3912-8225-684A4122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BB484-7FCA-615A-8492-FD388B419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724DEB-647F-A89D-F2D2-86272C1E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19EFDB-035A-9576-F6EE-331C3128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21FB57-D4DD-2A2B-FD53-5F49BC9E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73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EDC35-8AE9-43DD-D49D-D673D06E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7CEB42-6C9E-3655-C286-531CA6E71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8F6EF6-3F71-A438-C46E-76B6DDFEF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BFD313-1D70-7723-77C4-37BB11CC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FDC452-DAD2-53A0-17CA-35BD9572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B67F5A-D322-B676-9C77-495F52C4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80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18763-E6BD-D493-17A5-0280712A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547132-477F-4EA4-CBB7-DD991C45F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263D37-2F68-DE5D-5767-20F77A132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00C193-D5BE-6576-4788-440E8FE36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A862D4-B568-CC1F-312C-4C3D114E4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EDCACD-2614-F3F5-6B30-0B9A7794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AA33CB8-7BBC-DF91-8E32-C1A66BAF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97D110-2BC1-E14B-E934-7FCA0A3F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9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F6040-0403-6727-5A32-8B636C6D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A369BF-1D75-1B41-B62B-9A7059D9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3493C0-4A0E-99AD-CA3C-92CF959D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C7B1FB-8D84-859D-28AD-1719E181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8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D65D9-EFFD-E898-D67A-6229EBFC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DF31A-D8A2-A044-FDD6-A8A8C1632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D04C5F-8583-2D02-52FE-EF6569D9A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7BC70F-F74B-8486-030E-0D0ABB0B4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DF474-269B-B819-7048-34BBE499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DA69FF-6F72-E8D8-65F1-BB5E79E2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4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CDF4CD-98A3-C288-E218-C04812C9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F4EB85-3112-599D-6950-8B9577A73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0D2FFE-A6B9-D156-0BC1-6050927A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1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8A470-E26B-7850-16DA-D25F246F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F4F552-0F80-8496-7FBC-6B14E4AF9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2DB46-F25F-CD4A-E536-472E64EF1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12021B-3242-E62B-C28E-5C767A3E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E3296-2B05-2026-36B4-C83AD78C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352384-4F1A-1729-572D-04AE7CCF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19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004F2-B53E-B348-CCAB-AF63C137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8DBF617-F05B-6081-7843-CA6BCBF92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A28D7A-9A55-D429-3191-19BF6DE5C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475D5-9794-DCFE-3DA3-F1874AD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1BE80B-7113-9D23-202F-0D0D6780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FC5E5C-FA7C-C9D9-979F-2BA91DE3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62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1203E-9C4A-E6C9-F3A5-3A9E6AA5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59D85C-1864-A3B4-7682-7DA04E0D9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922D6-CE6E-EE3B-11E1-42017FE5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E69887-D5CD-FB1F-29A5-9AB64230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72BA59-716D-82AB-CE4D-9CE685E9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5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F5F541-EF39-4C24-66EC-6518B676A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F6605C-744D-F91A-CD7B-22A90A8F6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7999D7-367D-A816-0997-49763353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E0C16-A186-1E9B-0110-3A12C12B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543DE9-035F-7900-64B9-AC5F5ABC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80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8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32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23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6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5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D6300E-50B5-A5AC-A545-687C89BB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B96B1D-B2E7-18F0-3A9F-C456CD37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D765FB-076E-30D9-6212-FFE26D68E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D51A44B-171A-85D1-4955-483CF574E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F05796-C341-3A00-7527-8AF0436FD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695FFC-E1A0-4B06-D2F4-1392EAC6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72A4E4-4895-C8E3-508E-2AD1CDFE2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A6E344C-70FA-302C-086C-D861976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6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02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034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56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03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03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9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509D6-8644-AB4E-AF16-4F7A260C3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0F9591-69B1-8440-9E39-F1D55274A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C938B0-BDF0-C84B-9EBA-AC3BEEDE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0E03F-CC36-F843-B898-7C36F20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15A09-003F-0849-8AD6-31085BCE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3568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B8F3C-F272-7147-9469-332455B3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9948F2-424A-4141-AF16-CA2C549E0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0D10AD-E1A0-774A-A5D4-FD88FE39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9F6B2-C4E3-C040-AB76-A0424928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E29921-79BA-C749-A933-15EFADF7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3198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9F03C-4621-F444-A8DD-6116BD47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D99CAC-3478-D147-B3A7-3F806E373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05EACD-604A-144C-A102-BCA5825C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C0249-689D-5F43-8EDA-1B55DFA9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DF8E3A-9319-C642-B0C5-B263E25A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50713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830C1-61F1-7C43-9885-68F2FB66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6872A7-E572-ED48-8825-0CF6130C9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4028D8-A264-6145-893D-D98C70032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91930F-A20E-7B40-BC6B-9276258F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129A09-0D0F-1A4B-BF13-9F6AB025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A0C978-4DA2-8D4E-9CF6-1F2B600C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5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70E42-7889-3B49-9078-75553FB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E5D7E6-9D5D-248E-0C98-3EDD9633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26D8F55-06BE-4F7D-DA5F-F28A1364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2D0455-B533-2F42-E535-9DBA2C52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3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10446-AE42-9C4A-A3D1-1B219B77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819CF-778C-1C4F-A0F9-9EB9F2B4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08EE43-BD6F-8E41-A24C-08C507A14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532AF9-4F32-674B-AEBC-DD6DA33C6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E360AE-2AD5-D442-BAFA-4E1F8EA61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441103-E760-6B4A-9FDB-4D9E34E3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42C660-D981-1F4D-9AB3-00B354BE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36252E4-F7C4-C649-8E2B-02680AC0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9731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75E14-1282-5346-898A-FF75B731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709421-A8A9-E54C-88D8-197B624F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A8F829-D974-AD4C-A3B6-1C869675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570FC3-01B8-C74F-B5A7-64A71351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0198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4E2A89A-6B60-E946-B274-17ED01A5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493C6C-E9DF-5147-8872-ABA007ECA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09BFF2-FCF9-E34C-8A17-DB107AF81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93721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1FFC7-9744-BC47-8DCC-E8AB831E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EA937-212A-7847-BC9A-8F36AAD9B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939656-0A26-5945-890E-2A1203F3B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562794-DE61-404D-B305-C43AD1E8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80CFD9-C192-3E4D-9D40-6B2AFB23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DFCEAC-85BE-5949-B22B-50BC3E50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6952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86997-B089-9A4B-87CC-729E0968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670347-AE86-9940-B487-54BAB21CB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DAF7A2-7B61-5940-B47D-BBA4ED41E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819D28-ADDC-EB4A-A3C2-D2454EB5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AE62AA-7CE5-B04F-B855-2A804FD8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DAE368-3A20-5647-A443-A10E478E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5202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A6A3D-6910-2441-9A76-5E7F0B23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489549-2460-2142-AC83-48784E400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BBD3BD-4AE3-E444-ADD6-3079EC66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D4F1FA-C412-6D46-9026-54CC5033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F1B321-CFFD-714F-ACD7-B9B60682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2924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3933EC-3E37-5449-BF0E-AECD5DF0C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09A4E9-5EEF-834C-A601-181C16944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7BF093-1C01-EC46-8D25-4AECA0E5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878561-F1BF-E445-A4B3-CA1B43B34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2348F9-6C51-7E4D-B229-7DD847674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160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07BF5A-AB76-D4F6-D9EA-2096CFE0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D340B6-9A39-607E-F9A1-A70E671A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EEDA8E-6F28-2F90-5A8E-DED3D8FE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5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3CEB8-004A-D9F9-49D6-1948E2C3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E2E701-2DBD-CF61-F941-BCD9F699B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C60637-8662-4BB5-CB93-8DCD7AA86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35987-5F61-086B-46F7-B1EB48E1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F1FB93-427A-502C-A753-E14CA6CA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2FF8AB-5DA8-E558-81C2-08618C6A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2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EA132-C6EA-42A1-C81A-3960412F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D608526-458E-9E50-9B03-B550966F0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4D4905-61AB-9991-5C54-AB4306B27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DF884-BCA0-DC95-B464-24EFFF4C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28E2BC-41DE-790F-EDC5-C4A823D9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88EDF-1268-A641-CEA8-14FCEF2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3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74862-F887-A30E-F1E9-5C060ABB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8B2E5C-3475-5A76-2B0B-B440BE2B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479EC9-9327-CB92-D8E8-7B79CDC91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02A05-E148-42B6-A5A3-D4B6FE9025A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172F6C-2792-778F-4D20-1397DEF11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B7CD30-30FE-2377-1668-CE254BE2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F2E71-B3C8-40F1-AC3C-7C2FFA418E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6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8877C0D-DCFF-9503-A22C-358B8811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3620EA-8993-6B60-4A63-F9BA7FAC1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8E257F-7CAD-0A97-BFE3-EBEFC3BDB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49EE00-3E55-405B-9283-F8AEEC1125BF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36D073-596B-A5F0-621B-1BBFEF78D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881E1-626E-3E9E-6373-BD566AFF1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19C585-0728-4A9D-9017-30B065E664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960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1205-C5D4-4086-97D7-88288DB5AD7D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9C8E4-BA5B-41D3-A02F-6C23ED78DA6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03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A21B50-EE5F-EB8A-3B9D-6F1AC0F4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68234E-3F19-E966-C934-BC0E12A7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F6C7CF-D5FD-D228-F588-19232E0C9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0C760-0FC2-48BA-A70E-FEB63C82C6F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22823-A6C5-98CA-B25C-FAB1F6561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0E8A0F-EC70-F13A-C481-5CE3F674B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851DAA-4ADF-4A1E-B43C-DAE63F12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0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C7195-5B99-254A-A349-913CC933B444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20485-7ECE-1E46-8D24-68C31C985C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6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A92A5C-5E00-9542-B7AA-F57E6288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7827C-774E-5E4A-93DA-E04CD70E8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801580-4E14-E84F-A204-68A0A28F2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7B5A-2603-3847-8D26-F9FF3BF552A2}" type="datetimeFigureOut">
              <a:rPr lang="es-CO" smtClean="0"/>
              <a:t>27/05/2026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FF84DA-B5F4-954F-A093-DAB8AB2FD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141F8F-CEF4-AD47-AC0F-D4107A238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93B73-E808-034E-B67D-3FA265798F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82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FF1E4-C4E5-4E6C-37B4-C4AE0CCE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3676"/>
            <a:ext cx="9144000" cy="2387600"/>
          </a:xfrm>
        </p:spPr>
        <p:txBody>
          <a:bodyPr>
            <a:normAutofit/>
          </a:bodyPr>
          <a:lstStyle/>
          <a:p>
            <a:r>
              <a:rPr lang="es-CO" sz="4000" b="1" noProof="0" dirty="0">
                <a:solidFill>
                  <a:srgbClr val="0073AA"/>
                </a:solidFill>
              </a:rPr>
              <a:t>Los efectos del cambio climático </a:t>
            </a:r>
            <a:br>
              <a:rPr lang="es-CO" sz="4000" b="1" noProof="0" dirty="0">
                <a:solidFill>
                  <a:srgbClr val="0073AA"/>
                </a:solidFill>
              </a:rPr>
            </a:br>
            <a:r>
              <a:rPr lang="es-CO" sz="4000" b="1" noProof="0" dirty="0">
                <a:solidFill>
                  <a:srgbClr val="0073AA"/>
                </a:solidFill>
              </a:rPr>
              <a:t>sobre las enfermedades alérgicas </a:t>
            </a:r>
            <a:br>
              <a:rPr lang="es-CO" sz="4000" b="1" noProof="0" dirty="0">
                <a:solidFill>
                  <a:srgbClr val="0073AA"/>
                </a:solidFill>
              </a:rPr>
            </a:br>
            <a:r>
              <a:rPr lang="es-CO" sz="4000" b="1" noProof="0" dirty="0">
                <a:solidFill>
                  <a:srgbClr val="0073AA"/>
                </a:solidFill>
              </a:rPr>
              <a:t>a nivel mundial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D9882C-C1F2-FF27-286D-390ACDCDB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223" y="4397021"/>
            <a:ext cx="9144000" cy="1655762"/>
          </a:xfrm>
        </p:spPr>
        <p:txBody>
          <a:bodyPr>
            <a:normAutofit/>
          </a:bodyPr>
          <a:lstStyle/>
          <a:p>
            <a:pPr defTabSz="914446">
              <a:defRPr/>
            </a:pPr>
            <a:r>
              <a:rPr lang="es-CO" sz="2000" b="1" noProof="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Luis Caraballo, MD, MSc, PhD, EAC.</a:t>
            </a:r>
          </a:p>
          <a:p>
            <a:pPr defTabSz="914446">
              <a:defRPr/>
            </a:pPr>
            <a:r>
              <a:rPr lang="es-CO" sz="2000" b="1" noProof="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Instituto de Investigaciones Inmunológicas</a:t>
            </a:r>
          </a:p>
          <a:p>
            <a:pPr defTabSz="914446">
              <a:defRPr/>
            </a:pPr>
            <a:r>
              <a:rPr lang="es-CO" sz="2000" b="1" noProof="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Universidad de Cartagena</a:t>
            </a:r>
          </a:p>
          <a:p>
            <a:pPr defTabSz="914446">
              <a:defRPr/>
            </a:pPr>
            <a:r>
              <a:rPr lang="es-CO" sz="2000" b="1" noProof="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Cartagena de Indias, Colombia</a:t>
            </a:r>
          </a:p>
          <a:p>
            <a:endParaRPr lang="es-CO" sz="2000" b="1" noProof="0" dirty="0">
              <a:latin typeface="Aptos" panose="020B0004020202020204" pitchFamily="34" charset="0"/>
            </a:endParaRPr>
          </a:p>
        </p:txBody>
      </p:sp>
      <p:pic>
        <p:nvPicPr>
          <p:cNvPr id="4" name="0 Imagen">
            <a:extLst>
              <a:ext uri="{FF2B5EF4-FFF2-40B4-BE49-F238E27FC236}">
                <a16:creationId xmlns:a16="http://schemas.microsoft.com/office/drawing/2014/main" id="{3B2E6735-8F12-7676-8CC0-300BBB91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4" y="275528"/>
            <a:ext cx="3536986" cy="17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B3C14E-5BEA-B182-946D-903FFEAB0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1" t="32404" r="34286" b="20498"/>
          <a:stretch/>
        </p:blipFill>
        <p:spPr bwMode="auto">
          <a:xfrm>
            <a:off x="10066838" y="442977"/>
            <a:ext cx="1354922" cy="134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8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ave en el pasto&#10;&#10;Descripción generada automáticamente con confianza media">
            <a:extLst>
              <a:ext uri="{FF2B5EF4-FFF2-40B4-BE49-F238E27FC236}">
                <a16:creationId xmlns:a16="http://schemas.microsoft.com/office/drawing/2014/main" id="{303E19B3-86E2-4C81-8E80-59C336B95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63" y="1577436"/>
            <a:ext cx="3716338" cy="3721100"/>
          </a:xfrm>
          <a:prstGeom prst="rect">
            <a:avLst/>
          </a:prstGeom>
        </p:spPr>
      </p:pic>
      <p:pic>
        <p:nvPicPr>
          <p:cNvPr id="5" name="Picture 4" descr="Imagen digital de una planta&#10;&#10;Descripción generada automáticamente con confianza baja">
            <a:extLst>
              <a:ext uri="{FF2B5EF4-FFF2-40B4-BE49-F238E27FC236}">
                <a16:creationId xmlns:a16="http://schemas.microsoft.com/office/drawing/2014/main" id="{AEFB1E64-342E-459A-A73D-9E9F8763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577436"/>
            <a:ext cx="3567113" cy="2279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HENOPODIACEE - Definición y sinónimos de Chenopodiacee en el diccionario  italiano">
            <a:extLst>
              <a:ext uri="{FF2B5EF4-FFF2-40B4-BE49-F238E27FC236}">
                <a16:creationId xmlns:a16="http://schemas.microsoft.com/office/drawing/2014/main" id="{748D7B8B-0E63-434E-B2E7-9C98E3021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923761"/>
            <a:ext cx="1012825" cy="137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pergillus fumigatus">
            <a:extLst>
              <a:ext uri="{FF2B5EF4-FFF2-40B4-BE49-F238E27FC236}">
                <a16:creationId xmlns:a16="http://schemas.microsoft.com/office/drawing/2014/main" id="{5507C408-73BD-4625-B84D-A38D28D9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23761"/>
            <a:ext cx="2487613" cy="137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585DD4B-704C-426B-AC6E-002AB03CF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50092" r="16193" b="8227"/>
          <a:stretch/>
        </p:blipFill>
        <p:spPr>
          <a:xfrm>
            <a:off x="8591550" y="1577436"/>
            <a:ext cx="2424113" cy="1839913"/>
          </a:xfrm>
          <a:prstGeom prst="rect">
            <a:avLst/>
          </a:prstGeom>
        </p:spPr>
      </p:pic>
      <p:pic>
        <p:nvPicPr>
          <p:cNvPr id="9" name="Imagen 8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3FE1364-F34F-4ED4-A88B-E93F7D3EEA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3484023"/>
            <a:ext cx="2424113" cy="18145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36AFD7-CB62-4C2D-BCF3-386704B82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950" y="16378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s-CO" sz="3200" b="1" kern="1200" noProof="0" dirty="0">
                <a:solidFill>
                  <a:srgbClr val="0073AB"/>
                </a:solidFill>
                <a:latin typeface="+mn-lt"/>
                <a:ea typeface="+mj-ea"/>
                <a:cs typeface="+mj-cs"/>
              </a:rPr>
              <a:t>La </a:t>
            </a:r>
            <a:r>
              <a:rPr lang="es-CO" sz="3200" b="1" noProof="0" dirty="0">
                <a:solidFill>
                  <a:srgbClr val="0073AB"/>
                </a:solidFill>
                <a:latin typeface="+mn-lt"/>
              </a:rPr>
              <a:t>alergia </a:t>
            </a:r>
            <a:r>
              <a:rPr lang="es-CO" sz="3200" b="1" dirty="0">
                <a:solidFill>
                  <a:srgbClr val="0073AB"/>
                </a:solidFill>
                <a:latin typeface="+mn-lt"/>
              </a:rPr>
              <a:t>a los</a:t>
            </a:r>
            <a:r>
              <a:rPr lang="es-CO" sz="3200" b="1" noProof="0" dirty="0">
                <a:solidFill>
                  <a:srgbClr val="0073AB"/>
                </a:solidFill>
                <a:latin typeface="+mn-lt"/>
              </a:rPr>
              <a:t> ácaros domésticos es más frecuente y fuerte que otras alergias en el trópico</a:t>
            </a:r>
            <a:r>
              <a:rPr lang="es-CO" sz="3200" b="1" kern="1200" noProof="0" dirty="0">
                <a:solidFill>
                  <a:srgbClr val="0073AB"/>
                </a:solidFill>
                <a:latin typeface="+mn-lt"/>
                <a:ea typeface="+mj-ea"/>
                <a:cs typeface="+mj-cs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CC7F15-F626-8439-6224-72549530598A}"/>
              </a:ext>
            </a:extLst>
          </p:cNvPr>
          <p:cNvSpPr txBox="1"/>
          <p:nvPr/>
        </p:nvSpPr>
        <p:spPr>
          <a:xfrm>
            <a:off x="7558733" y="5561001"/>
            <a:ext cx="3559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Sarzsinszky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E, et al. Int. J. Mol. Sci. 2025, 26, 12101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CF2254-5231-34E0-2B24-EE0AECCB366F}"/>
              </a:ext>
            </a:extLst>
          </p:cNvPr>
          <p:cNvSpPr txBox="1"/>
          <p:nvPr/>
        </p:nvSpPr>
        <p:spPr>
          <a:xfrm>
            <a:off x="7581286" y="5922109"/>
            <a:ext cx="3139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Reina R, et al. Front. Allergy 2025;6:1727880.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DEA063-826D-4139-6257-D00AC92C867F}"/>
              </a:ext>
            </a:extLst>
          </p:cNvPr>
          <p:cNvSpPr txBox="1"/>
          <p:nvPr/>
        </p:nvSpPr>
        <p:spPr>
          <a:xfrm>
            <a:off x="1293683" y="5569188"/>
            <a:ext cx="431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Caraballo L, et al. Invest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Allergol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Clin Immunol 1998;8:281-284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FFD5419-DB1E-E2A1-9111-AB6FDC24BADE}"/>
              </a:ext>
            </a:extLst>
          </p:cNvPr>
          <p:cNvSpPr txBox="1"/>
          <p:nvPr/>
        </p:nvSpPr>
        <p:spPr>
          <a:xfrm>
            <a:off x="7558730" y="6283217"/>
            <a:ext cx="2389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Gao H, et al. Allergy, 2026; 0:1–21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5133DF-25B6-B504-7AF6-FBE35E154179}"/>
              </a:ext>
            </a:extLst>
          </p:cNvPr>
          <p:cNvSpPr txBox="1"/>
          <p:nvPr/>
        </p:nvSpPr>
        <p:spPr>
          <a:xfrm>
            <a:off x="1286765" y="5907742"/>
            <a:ext cx="2978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Andiapan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A, et al. Allergy 2014;69:501-509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A16CB76-9467-4F7E-0132-60D84FBBCF70}"/>
              </a:ext>
            </a:extLst>
          </p:cNvPr>
          <p:cNvSpPr txBox="1"/>
          <p:nvPr/>
        </p:nvSpPr>
        <p:spPr>
          <a:xfrm>
            <a:off x="1293683" y="6158973"/>
            <a:ext cx="32196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Sangchan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T, et al. Asian Pacific Allergy 2024;</a:t>
            </a:r>
            <a:r>
              <a:rPr lang="en-US" i="1" dirty="0"/>
              <a:t> </a:t>
            </a:r>
          </a:p>
          <a:p>
            <a:pPr lvl="0">
              <a:defRPr/>
            </a:pPr>
            <a:r>
              <a:rPr lang="en-US" sz="1200" i="1" dirty="0"/>
              <a:t>doi.org/10.5415/apallergy.0000000000000142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0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65558E-AB2C-BBDA-5BDD-A6C3FDF5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549802"/>
            <a:ext cx="11083636" cy="575839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E192692-9B82-9D55-D980-2A5347C2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27" y="1396046"/>
            <a:ext cx="5844746" cy="40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78E5B-E1FA-4CC4-8FF9-F4C800BB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B9375CA-2768-5271-787B-3403420DF568}"/>
              </a:ext>
            </a:extLst>
          </p:cNvPr>
          <p:cNvGrpSpPr/>
          <p:nvPr/>
        </p:nvGrpSpPr>
        <p:grpSpPr>
          <a:xfrm>
            <a:off x="4375002" y="1139667"/>
            <a:ext cx="7356087" cy="4355556"/>
            <a:chOff x="4240250" y="1996318"/>
            <a:chExt cx="7356087" cy="435555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373525C-0719-3D2D-335B-6726DA6D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8275" y="1996318"/>
              <a:ext cx="6958062" cy="43555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A8D4F11-3226-4743-B01A-6550EC95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240250" y="3120673"/>
              <a:ext cx="1939807" cy="1597189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2021181-AC9C-1169-C232-BB1E96BD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9" y="2925135"/>
            <a:ext cx="3967167" cy="102586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E68634FA-8EA0-83DC-9E56-FCF363C278EA}"/>
              </a:ext>
            </a:extLst>
          </p:cNvPr>
          <p:cNvSpPr/>
          <p:nvPr/>
        </p:nvSpPr>
        <p:spPr>
          <a:xfrm>
            <a:off x="6702394" y="981777"/>
            <a:ext cx="2393482" cy="1029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7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D5DD76-C5C8-DE0D-2A06-F127317391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7053" y="1868931"/>
            <a:ext cx="6591533" cy="4185624"/>
          </a:xfrm>
          <a:prstGeom prst="rect">
            <a:avLst/>
          </a:prstGeom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B9CD9C5-F133-4C17-2F30-81EE0BAEBD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6286" y="309364"/>
            <a:ext cx="4780166" cy="15122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2163A8-BEDF-0BF8-C2C0-DF13948D9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469" y="407710"/>
            <a:ext cx="1271072" cy="11483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86B61DA-8C84-1774-8EEF-3DEC5550E652}"/>
              </a:ext>
            </a:extLst>
          </p:cNvPr>
          <p:cNvSpPr txBox="1"/>
          <p:nvPr/>
        </p:nvSpPr>
        <p:spPr>
          <a:xfrm>
            <a:off x="668838" y="3000171"/>
            <a:ext cx="38693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En los análisis multivariados, </a:t>
            </a:r>
          </a:p>
          <a:p>
            <a:r>
              <a:rPr lang="es-ES" b="1" dirty="0">
                <a:solidFill>
                  <a:srgbClr val="0070C0"/>
                </a:solidFill>
              </a:rPr>
              <a:t>la radiación solar (r = –0,94) </a:t>
            </a:r>
          </a:p>
          <a:p>
            <a:r>
              <a:rPr lang="es-ES" b="1" dirty="0">
                <a:solidFill>
                  <a:srgbClr val="0070C0"/>
                </a:solidFill>
              </a:rPr>
              <a:t>y la humedad relativa (r = 0,86) </a:t>
            </a:r>
          </a:p>
          <a:p>
            <a:r>
              <a:rPr lang="es-ES" b="1" dirty="0">
                <a:solidFill>
                  <a:srgbClr val="0070C0"/>
                </a:solidFill>
              </a:rPr>
              <a:t>fueron factores independientes </a:t>
            </a:r>
          </a:p>
          <a:p>
            <a:r>
              <a:rPr lang="es-ES" b="1" dirty="0">
                <a:solidFill>
                  <a:srgbClr val="0070C0"/>
                </a:solidFill>
              </a:rPr>
              <a:t>asociados con los niveles de </a:t>
            </a:r>
          </a:p>
          <a:p>
            <a:r>
              <a:rPr lang="es-ES" b="1" dirty="0">
                <a:solidFill>
                  <a:srgbClr val="0070C0"/>
                </a:solidFill>
              </a:rPr>
              <a:t>IgE específica de </a:t>
            </a:r>
            <a:r>
              <a:rPr lang="es-ES" b="1" i="1" dirty="0">
                <a:solidFill>
                  <a:srgbClr val="0070C0"/>
                </a:solidFill>
              </a:rPr>
              <a:t>D. pteronyssinus</a:t>
            </a:r>
            <a:r>
              <a:rPr lang="es-ES" b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9477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E5530A3-A3F9-429E-97FC-C2B221ED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" y="243970"/>
            <a:ext cx="6846484" cy="1808335"/>
          </a:xfrm>
          <a:prstGeom prst="rect">
            <a:avLst/>
          </a:prstGeom>
        </p:spPr>
      </p:pic>
      <p:pic>
        <p:nvPicPr>
          <p:cNvPr id="5" name="Imagen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D591229-2662-4447-BF8F-E3C079582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90" y="2510392"/>
            <a:ext cx="8964620" cy="34399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9BA27C-655A-4031-9734-3E4C7644AE81}"/>
              </a:ext>
            </a:extLst>
          </p:cNvPr>
          <p:cNvSpPr txBox="1"/>
          <p:nvPr/>
        </p:nvSpPr>
        <p:spPr>
          <a:xfrm>
            <a:off x="226033" y="6339157"/>
            <a:ext cx="4249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Wang W, et al. Clin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Allergy. 2022;e12116.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1EDD5C-5D49-74E8-0083-D49C0B34E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538" y="639775"/>
            <a:ext cx="592964" cy="5357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3F001F-42D1-382F-A158-B967F6636C68}"/>
              </a:ext>
            </a:extLst>
          </p:cNvPr>
          <p:cNvSpPr txBox="1"/>
          <p:nvPr/>
        </p:nvSpPr>
        <p:spPr>
          <a:xfrm>
            <a:off x="7525512" y="987247"/>
            <a:ext cx="401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noProof="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26 ciudades del norte, este, centro</a:t>
            </a:r>
          </a:p>
          <a:p>
            <a:r>
              <a:rPr lang="es-CO" b="1" noProof="0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y regiones costeras del sur de China.</a:t>
            </a:r>
          </a:p>
        </p:txBody>
      </p:sp>
    </p:spTree>
    <p:extLst>
      <p:ext uri="{BB962C8B-B14F-4D97-AF65-F5344CB8AC3E}">
        <p14:creationId xmlns:p14="http://schemas.microsoft.com/office/powerpoint/2010/main" val="3341985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F182A22-35EB-9FD1-A2A7-F2D9FD543BB6}"/>
              </a:ext>
            </a:extLst>
          </p:cNvPr>
          <p:cNvSpPr txBox="1"/>
          <p:nvPr/>
        </p:nvSpPr>
        <p:spPr>
          <a:xfrm>
            <a:off x="251460" y="6355080"/>
            <a:ext cx="547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Sanchez JM, et al. Int Arch Allergy Immunol 2025;186:12-22</a:t>
            </a: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B42F821-DDBF-5C06-3E18-3B0F19C43324}"/>
              </a:ext>
            </a:extLst>
          </p:cNvPr>
          <p:cNvGrpSpPr/>
          <p:nvPr/>
        </p:nvGrpSpPr>
        <p:grpSpPr>
          <a:xfrm>
            <a:off x="1773677" y="1298005"/>
            <a:ext cx="8327300" cy="4675724"/>
            <a:chOff x="1773677" y="1298005"/>
            <a:chExt cx="8327300" cy="467572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66A7A36-FB8D-D4F4-8C8E-2AEE898BE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3677" y="1298005"/>
              <a:ext cx="8327300" cy="4675724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284CA11-618A-9A6D-90FE-1A9B721BF793}"/>
                </a:ext>
              </a:extLst>
            </p:cNvPr>
            <p:cNvSpPr txBox="1"/>
            <p:nvPr/>
          </p:nvSpPr>
          <p:spPr>
            <a:xfrm>
              <a:off x="2756195" y="351394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EA72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39%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4F12C66-F977-4DC8-4BD0-95C9FA712362}"/>
                </a:ext>
              </a:extLst>
            </p:cNvPr>
            <p:cNvSpPr txBox="1"/>
            <p:nvPr/>
          </p:nvSpPr>
          <p:spPr>
            <a:xfrm>
              <a:off x="7099473" y="2697842"/>
              <a:ext cx="1603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61%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(p = 0.003)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92A79B01-6D26-60F8-913A-8DB4DD17FA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468" y="296051"/>
            <a:ext cx="4457817" cy="7674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82597B-83F1-3F47-1977-C273D181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00" y="3897502"/>
            <a:ext cx="6973750" cy="23710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183F76-B2D9-1EE4-2E83-C41691257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9456" y="360161"/>
            <a:ext cx="833133" cy="10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7958DA-436D-F612-A6CC-79B0423FB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5" y="474497"/>
            <a:ext cx="9942231" cy="51004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76208D-B7AA-ECB4-CEC9-C60B028AE7FE}"/>
              </a:ext>
            </a:extLst>
          </p:cNvPr>
          <p:cNvSpPr txBox="1"/>
          <p:nvPr/>
        </p:nvSpPr>
        <p:spPr>
          <a:xfrm>
            <a:off x="2318419" y="5813662"/>
            <a:ext cx="761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Correlation between the frequency of sensitization to </a:t>
            </a:r>
            <a:r>
              <a:rPr lang="en-US" b="1" i="1" dirty="0">
                <a:solidFill>
                  <a:srgbClr val="0070C0"/>
                </a:solidFill>
              </a:rPr>
              <a:t>Blomia tropicalis</a:t>
            </a:r>
            <a:r>
              <a:rPr lang="en-US" b="1" dirty="0">
                <a:solidFill>
                  <a:srgbClr val="0070C0"/>
                </a:solidFill>
              </a:rPr>
              <a:t> </a:t>
            </a:r>
          </a:p>
          <a:p>
            <a:r>
              <a:rPr lang="en-US" b="1" dirty="0">
                <a:solidFill>
                  <a:srgbClr val="0070C0"/>
                </a:solidFill>
              </a:rPr>
              <a:t>and temperature rise (r 0.89 CI 95%, 0.62 to 0.97 p = 0.006)</a:t>
            </a:r>
          </a:p>
        </p:txBody>
      </p:sp>
    </p:spTree>
    <p:extLst>
      <p:ext uri="{BB962C8B-B14F-4D97-AF65-F5344CB8AC3E}">
        <p14:creationId xmlns:p14="http://schemas.microsoft.com/office/powerpoint/2010/main" val="548982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7ED58-86BA-F694-D1CD-5BC024753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4F4BE83-B2D5-1530-1447-DE001CACA0FA}"/>
              </a:ext>
            </a:extLst>
          </p:cNvPr>
          <p:cNvGrpSpPr/>
          <p:nvPr/>
        </p:nvGrpSpPr>
        <p:grpSpPr>
          <a:xfrm>
            <a:off x="4375002" y="1139667"/>
            <a:ext cx="7356087" cy="4355556"/>
            <a:chOff x="4240250" y="1996318"/>
            <a:chExt cx="7356087" cy="435555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1E6AF2E-B8F2-D20C-F49E-6E612ED98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8275" y="1996318"/>
              <a:ext cx="6958062" cy="43555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2BC9A2A-D848-1EF1-C50B-12FB27FC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240250" y="3120673"/>
              <a:ext cx="1939807" cy="1597189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0933C854-50F0-9F33-29C6-30A241A8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9" y="2925135"/>
            <a:ext cx="3967167" cy="1025861"/>
          </a:xfrm>
          <a:prstGeom prst="rect">
            <a:avLst/>
          </a:prstGeom>
        </p:spPr>
      </p:pic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7222B480-F6BA-5AEE-6DF7-66F6B2E414F7}"/>
              </a:ext>
            </a:extLst>
          </p:cNvPr>
          <p:cNvSpPr/>
          <p:nvPr/>
        </p:nvSpPr>
        <p:spPr>
          <a:xfrm rot="2624627">
            <a:off x="11186160" y="3983076"/>
            <a:ext cx="284480" cy="477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10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01F5EA-E4D6-1A6B-3FB3-E9F2EF26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13" y="595116"/>
            <a:ext cx="9450173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C7CE64-4101-6924-6052-EAC41DB4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20" y="1396413"/>
            <a:ext cx="8646358" cy="4604186"/>
          </a:xfrm>
          <a:prstGeom prst="rect">
            <a:avLst/>
          </a:prstGeom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B1E9C1-1476-DC44-BEC2-6485772FAB90}"/>
              </a:ext>
            </a:extLst>
          </p:cNvPr>
          <p:cNvSpPr txBox="1"/>
          <p:nvPr/>
        </p:nvSpPr>
        <p:spPr>
          <a:xfrm>
            <a:off x="317634" y="6343049"/>
            <a:ext cx="6564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Gaudet et al</a:t>
            </a:r>
            <a:r>
              <a:rPr lang="en-US" sz="1600" i="1" dirty="0"/>
              <a:t>. Intensive Care Medicine Experimental </a:t>
            </a:r>
            <a:r>
              <a:rPr lang="en-US" sz="1600" dirty="0"/>
              <a:t>(2026) 14:62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8323D1-C186-FDE7-711D-9894EA319528}"/>
              </a:ext>
            </a:extLst>
          </p:cNvPr>
          <p:cNvSpPr txBox="1"/>
          <p:nvPr/>
        </p:nvSpPr>
        <p:spPr>
          <a:xfrm>
            <a:off x="1568957" y="327252"/>
            <a:ext cx="9058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b="1" noProof="0" dirty="0">
                <a:solidFill>
                  <a:schemeClr val="accent4">
                    <a:lumMod val="75000"/>
                  </a:schemeClr>
                </a:solidFill>
              </a:rPr>
              <a:t>Impacto de la contaminación del aire sobre las exacerbaciones </a:t>
            </a:r>
          </a:p>
          <a:p>
            <a:pPr algn="ctr"/>
            <a:r>
              <a:rPr lang="es-CO" sz="2400" b="1" noProof="0" dirty="0">
                <a:solidFill>
                  <a:schemeClr val="accent4">
                    <a:lumMod val="75000"/>
                  </a:schemeClr>
                </a:solidFill>
              </a:rPr>
              <a:t>de enfermedades respiratorias y cardiovasculares</a:t>
            </a:r>
          </a:p>
        </p:txBody>
      </p:sp>
    </p:spTree>
    <p:extLst>
      <p:ext uri="{BB962C8B-B14F-4D97-AF65-F5344CB8AC3E}">
        <p14:creationId xmlns:p14="http://schemas.microsoft.com/office/powerpoint/2010/main" val="78645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EFDE0A-141F-9B5F-6486-76EEF339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23" y="636193"/>
            <a:ext cx="10251154" cy="558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92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50490-760B-03A1-B54B-E712C68D0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98A3D4-93C2-A8D8-0418-FF7F4B81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D53E70-0699-0B50-EAD6-4B535364D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B3CFC57-3DAC-9E9D-0D51-AACF449C1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CF340A-2D48-3DDA-6162-98EC34E6F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188C8-6223-2F15-8210-5888AF108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6864120-086F-5B5C-7CEB-3B52A392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C29858-055F-5B8E-1493-F9D0DC7F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185" y="1754303"/>
            <a:ext cx="7407777" cy="42013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09BD4D-3F1D-777D-6286-40A33A5FB5C4}"/>
              </a:ext>
            </a:extLst>
          </p:cNvPr>
          <p:cNvSpPr txBox="1"/>
          <p:nvPr/>
        </p:nvSpPr>
        <p:spPr>
          <a:xfrm>
            <a:off x="117563" y="6406246"/>
            <a:ext cx="9818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Atmosphere 2022, 13, 1383. https://doi.org/10.3390/atmos13091383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33A2BC-27CB-C8C1-0059-5D8C7EAD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378" y="307601"/>
            <a:ext cx="6467273" cy="128652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47BEA2B-9E2D-99AD-23DF-3AFFD146919E}"/>
              </a:ext>
            </a:extLst>
          </p:cNvPr>
          <p:cNvSpPr txBox="1"/>
          <p:nvPr/>
        </p:nvSpPr>
        <p:spPr>
          <a:xfrm>
            <a:off x="7382578" y="553986"/>
            <a:ext cx="307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Niveles</a:t>
            </a:r>
            <a:r>
              <a:rPr lang="en-US" b="1" dirty="0">
                <a:solidFill>
                  <a:srgbClr val="FF0000"/>
                </a:solidFill>
              </a:rPr>
              <a:t> de PM2.5 en 3 </a:t>
            </a:r>
            <a:r>
              <a:rPr lang="en-US" b="1" dirty="0" err="1">
                <a:solidFill>
                  <a:srgbClr val="FF0000"/>
                </a:solidFill>
              </a:rPr>
              <a:t>años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>
                <a:solidFill>
                  <a:srgbClr val="FF0000"/>
                </a:solidFill>
              </a:rPr>
              <a:t>Rango: 21.7 - 35 ug/m3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97C2C2-06A3-DE3B-0CDA-B429C7C258AC}"/>
              </a:ext>
            </a:extLst>
          </p:cNvPr>
          <p:cNvSpPr txBox="1"/>
          <p:nvPr/>
        </p:nvSpPr>
        <p:spPr>
          <a:xfrm>
            <a:off x="325026" y="2560963"/>
            <a:ext cx="40632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Considerando las directrices </a:t>
            </a:r>
          </a:p>
          <a:p>
            <a:r>
              <a:rPr lang="es-ES" b="1" dirty="0">
                <a:solidFill>
                  <a:srgbClr val="0070C0"/>
                </a:solidFill>
              </a:rPr>
              <a:t>de la OMS, la reducción de </a:t>
            </a:r>
          </a:p>
          <a:p>
            <a:r>
              <a:rPr lang="es-ES" b="1" dirty="0">
                <a:solidFill>
                  <a:srgbClr val="0070C0"/>
                </a:solidFill>
              </a:rPr>
              <a:t>las concentraciones antropogénicas</a:t>
            </a:r>
          </a:p>
          <a:p>
            <a:r>
              <a:rPr lang="es-ES" b="1" dirty="0">
                <a:solidFill>
                  <a:srgbClr val="0070C0"/>
                </a:solidFill>
              </a:rPr>
              <a:t>de PM2.5 a niveles seguros (5 </a:t>
            </a:r>
            <a:r>
              <a:rPr lang="es-ES" b="1" dirty="0" err="1">
                <a:solidFill>
                  <a:srgbClr val="0070C0"/>
                </a:solidFill>
              </a:rPr>
              <a:t>ug</a:t>
            </a:r>
            <a:r>
              <a:rPr lang="es-ES" b="1" dirty="0">
                <a:solidFill>
                  <a:srgbClr val="0070C0"/>
                </a:solidFill>
              </a:rPr>
              <a:t>/m³) </a:t>
            </a:r>
          </a:p>
          <a:p>
            <a:r>
              <a:rPr lang="es-ES" b="1" dirty="0">
                <a:solidFill>
                  <a:srgbClr val="0070C0"/>
                </a:solidFill>
              </a:rPr>
              <a:t>evitaría aproximadamente 240 </a:t>
            </a:r>
          </a:p>
          <a:p>
            <a:r>
              <a:rPr lang="es-ES" b="1" dirty="0">
                <a:solidFill>
                  <a:srgbClr val="0070C0"/>
                </a:solidFill>
              </a:rPr>
              <a:t>casos anuales de visitas a </a:t>
            </a:r>
          </a:p>
          <a:p>
            <a:r>
              <a:rPr lang="es-ES" b="1" dirty="0">
                <a:solidFill>
                  <a:srgbClr val="0070C0"/>
                </a:solidFill>
              </a:rPr>
              <a:t>urgencias por asma.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44CFDD-FB3E-E541-C149-3292FCBA5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298" y="458213"/>
            <a:ext cx="3772427" cy="59415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549C73-17CD-BBF8-E9F9-347533EC6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7"/>
          <a:stretch>
            <a:fillRect/>
          </a:stretch>
        </p:blipFill>
        <p:spPr>
          <a:xfrm>
            <a:off x="1402941" y="1791386"/>
            <a:ext cx="2021376" cy="23897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7012E8-429C-FAA9-B13D-81C5AEECD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092" y="2173180"/>
            <a:ext cx="3639058" cy="2829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46426E-591A-05D4-B12E-5478309B75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193" y="253103"/>
            <a:ext cx="4453994" cy="11890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4D058D-A88B-EAAF-C789-71EF60447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386" y="4258089"/>
            <a:ext cx="2638793" cy="20005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2A1CCD-2D58-2AA4-7998-5C6B931A3CF9}"/>
              </a:ext>
            </a:extLst>
          </p:cNvPr>
          <p:cNvSpPr txBox="1"/>
          <p:nvPr/>
        </p:nvSpPr>
        <p:spPr>
          <a:xfrm>
            <a:off x="9438640" y="93472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Guangzhou</a:t>
            </a:r>
          </a:p>
        </p:txBody>
      </p:sp>
    </p:spTree>
    <p:extLst>
      <p:ext uri="{BB962C8B-B14F-4D97-AF65-F5344CB8AC3E}">
        <p14:creationId xmlns:p14="http://schemas.microsoft.com/office/powerpoint/2010/main" val="384925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4C9E65-5027-E07A-5C88-61D09362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01" y="1264830"/>
            <a:ext cx="9253371" cy="5031727"/>
          </a:xfrm>
          <a:prstGeom prst="rect">
            <a:avLst/>
          </a:prstGeom>
        </p:spPr>
      </p:pic>
      <p:sp>
        <p:nvSpPr>
          <p:cNvPr id="2" name="Signo de multiplicación 1">
            <a:extLst>
              <a:ext uri="{FF2B5EF4-FFF2-40B4-BE49-F238E27FC236}">
                <a16:creationId xmlns:a16="http://schemas.microsoft.com/office/drawing/2014/main" id="{AEFD9587-15ED-276D-77DD-551A54A2AA9D}"/>
              </a:ext>
            </a:extLst>
          </p:cNvPr>
          <p:cNvSpPr/>
          <p:nvPr/>
        </p:nvSpPr>
        <p:spPr>
          <a:xfrm>
            <a:off x="1710631" y="3163124"/>
            <a:ext cx="1600200" cy="1682496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AA4DCB-EE5F-468B-3FE0-C2682836E9D1}"/>
              </a:ext>
            </a:extLst>
          </p:cNvPr>
          <p:cNvSpPr txBox="1"/>
          <p:nvPr/>
        </p:nvSpPr>
        <p:spPr>
          <a:xfrm>
            <a:off x="436098" y="379828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noProof="0">
                <a:solidFill>
                  <a:srgbClr val="0070C0"/>
                </a:solidFill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205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8215B7-42AE-5861-AF5C-BD9E608F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83" y="235510"/>
            <a:ext cx="3901294" cy="13903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413AAC-CEC4-3A52-B64C-04B5107E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33"/>
          <a:stretch>
            <a:fillRect/>
          </a:stretch>
        </p:blipFill>
        <p:spPr>
          <a:xfrm>
            <a:off x="395278" y="1692315"/>
            <a:ext cx="7267817" cy="45759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F057525-9288-88C8-854C-9EE700F2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95" y="6343585"/>
            <a:ext cx="3680273" cy="38396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814915C-B559-DDFA-3A13-69D4CA563ABF}"/>
              </a:ext>
            </a:extLst>
          </p:cNvPr>
          <p:cNvSpPr txBox="1"/>
          <p:nvPr/>
        </p:nvSpPr>
        <p:spPr>
          <a:xfrm>
            <a:off x="7745570" y="2684576"/>
            <a:ext cx="4134465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73AA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“Las principales fuerzas 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73AA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probablemente impiden este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73AA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resultado no son de naturaleza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73AA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climática sino políticas, técnicas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73AA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y sociales”</a:t>
            </a:r>
          </a:p>
        </p:txBody>
      </p:sp>
    </p:spTree>
    <p:extLst>
      <p:ext uri="{BB962C8B-B14F-4D97-AF65-F5344CB8AC3E}">
        <p14:creationId xmlns:p14="http://schemas.microsoft.com/office/powerpoint/2010/main" val="27929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EA7E54D-F9D4-8130-6FF7-2B64D763DBDE}"/>
              </a:ext>
            </a:extLst>
          </p:cNvPr>
          <p:cNvSpPr txBox="1"/>
          <p:nvPr/>
        </p:nvSpPr>
        <p:spPr>
          <a:xfrm>
            <a:off x="1298448" y="3776472"/>
            <a:ext cx="98389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Más de 80 países impulsaron una hoja de ruta para la transición </a:t>
            </a:r>
          </a:p>
          <a:p>
            <a:r>
              <a:rPr lang="es-ES" sz="2800" b="1" dirty="0"/>
              <a:t>fuera del carbón, petróleo y gas, pero el texto final no incorporó </a:t>
            </a:r>
          </a:p>
          <a:p>
            <a:r>
              <a:rPr lang="es-ES" sz="2800" b="1" dirty="0"/>
              <a:t>un compromiso fuerte y vinculante sobre eliminación progresiva </a:t>
            </a:r>
          </a:p>
          <a:p>
            <a:r>
              <a:rPr lang="es-ES" sz="2800" b="1" dirty="0"/>
              <a:t>de combustibles fósiles.</a:t>
            </a:r>
            <a:endParaRPr lang="en-US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64FCE3-B62B-754B-2857-81E3263E7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48" y="814313"/>
            <a:ext cx="10076033" cy="19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02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2714D-0746-516F-8E04-8CD9710DD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4851085"/>
            <a:ext cx="12202174" cy="2020500"/>
            <a:chOff x="0" y="-29768"/>
            <a:chExt cx="12202174" cy="15193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A41354-436C-9656-0817-56B6CF8CD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863EEE-38BD-6BC9-BA81-2F33679D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A65459-0869-1AF9-758A-0BF65F128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07D33F8-42C8-39E2-D397-0997DCE7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630" y="5167418"/>
            <a:ext cx="8949690" cy="702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+mn-lt"/>
              </a:rPr>
              <a:t>Agradecimientos</a:t>
            </a:r>
            <a:endParaRPr lang="en-US" sz="36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98642F4-D6FF-EEDC-0FBB-DEDEE115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39" y="1153999"/>
            <a:ext cx="3358588" cy="1705829"/>
          </a:xfrm>
          <a:prstGeom prst="rect">
            <a:avLst/>
          </a:prstGeom>
        </p:spPr>
      </p:pic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72F69B23-AAF4-9F43-81E1-4B177E861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738"/>
          <a:stretch/>
        </p:blipFill>
        <p:spPr>
          <a:xfrm>
            <a:off x="399261" y="1617273"/>
            <a:ext cx="3358588" cy="992300"/>
          </a:xfrm>
          <a:prstGeom prst="rect">
            <a:avLst/>
          </a:prstGeom>
        </p:spPr>
      </p:pic>
      <p:pic>
        <p:nvPicPr>
          <p:cNvPr id="12" name="Imagen 11" descr="Dibuj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F74B4A41-86AE-3E5A-DDFE-B904238AE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738" y="3331570"/>
            <a:ext cx="1283277" cy="1500910"/>
          </a:xfrm>
          <a:prstGeom prst="rect">
            <a:avLst/>
          </a:prstGeom>
        </p:spPr>
      </p:pic>
      <p:pic>
        <p:nvPicPr>
          <p:cNvPr id="8" name="0 Imagen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49AC625-FBBF-5ACF-42D4-161191F15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18493" r="12482" b="12198"/>
          <a:stretch/>
        </p:blipFill>
        <p:spPr bwMode="auto">
          <a:xfrm>
            <a:off x="8564672" y="1527497"/>
            <a:ext cx="2619195" cy="11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70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E2FBD05D-BFF9-669B-9FA6-CDC63E29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8" y="3458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noProof="0" dirty="0">
                <a:solidFill>
                  <a:srgbClr val="0070C0"/>
                </a:solidFill>
                <a:latin typeface="+mn-lt"/>
              </a:rPr>
              <a:t>Enfermedades alérgicas causadas por ácaros domésticos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C655C3-B26B-5E3C-5208-92FD7747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00"/>
          <a:stretch>
            <a:fillRect/>
          </a:stretch>
        </p:blipFill>
        <p:spPr>
          <a:xfrm>
            <a:off x="1568359" y="1450498"/>
            <a:ext cx="9036034" cy="447822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7C16CF5-3112-68AC-82C6-42E66994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21" y="3817572"/>
            <a:ext cx="4204316" cy="2203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E3E70E-BB42-50CC-0AC0-FF49BB310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629" y="1871270"/>
            <a:ext cx="564788" cy="3280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E59F7C-7629-96FB-3985-0F5AF10F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14" y="2115952"/>
            <a:ext cx="683394" cy="3969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1E9ACD-A5D4-6674-633A-DABF70ADC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932" y="2637479"/>
            <a:ext cx="683394" cy="558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4AAF10-D442-9444-A4F2-B44118FFD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454" y="1807318"/>
            <a:ext cx="995916" cy="3564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77E3DE-38A3-19BB-FC23-775FDBCA8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13" y="3425172"/>
            <a:ext cx="773645" cy="270707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63419D9-324A-4CE4-80A8-9DEAF177C30D}"/>
              </a:ext>
            </a:extLst>
          </p:cNvPr>
          <p:cNvSpPr/>
          <p:nvPr/>
        </p:nvSpPr>
        <p:spPr>
          <a:xfrm>
            <a:off x="1766235" y="3646372"/>
            <a:ext cx="4204316" cy="558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4F1335A-2C92-3C0F-F9C1-2AF140FD1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792" y="5620192"/>
            <a:ext cx="526955" cy="1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4BB19F8D-238C-6E14-75A4-02CEB2B90185}"/>
              </a:ext>
            </a:extLst>
          </p:cNvPr>
          <p:cNvGrpSpPr/>
          <p:nvPr/>
        </p:nvGrpSpPr>
        <p:grpSpPr>
          <a:xfrm>
            <a:off x="1400639" y="1199909"/>
            <a:ext cx="9379912" cy="5041704"/>
            <a:chOff x="1400639" y="675336"/>
            <a:chExt cx="9379912" cy="504170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F15C0CB-1AAF-CE8F-EE8E-C91ABA9F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0639" y="675336"/>
              <a:ext cx="9379912" cy="5041704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76624CD-418E-1C2A-F255-3EB4D1D4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8297" y="1225818"/>
              <a:ext cx="933404" cy="933404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5B425A6-D33E-3268-AFAE-4C8B6D629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7140" y="2327725"/>
              <a:ext cx="217720" cy="27215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21A59AA-ED38-03C5-230F-4CFEEEECF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664820" y="2419165"/>
              <a:ext cx="217720" cy="27215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0E47EB4-D5F2-8B61-A4F3-45E0A65DF836}"/>
                </a:ext>
              </a:extLst>
            </p:cNvPr>
            <p:cNvSpPr txBox="1"/>
            <p:nvPr/>
          </p:nvSpPr>
          <p:spPr>
            <a:xfrm>
              <a:off x="1787267" y="3007360"/>
              <a:ext cx="16697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b="1" noProof="0">
                  <a:latin typeface="Aptos" panose="020B0004020202020204" pitchFamily="34" charset="0"/>
                </a:rPr>
                <a:t>Activación del</a:t>
              </a:r>
            </a:p>
            <a:p>
              <a:pPr algn="ctr"/>
              <a:r>
                <a:rPr lang="es-CO" b="1" noProof="0" dirty="0">
                  <a:latin typeface="Aptos" panose="020B0004020202020204" pitchFamily="34" charset="0"/>
                </a:rPr>
                <a:t>sistema </a:t>
              </a:r>
            </a:p>
            <a:p>
              <a:pPr algn="ctr"/>
              <a:r>
                <a:rPr lang="es-CO" b="1" noProof="0" dirty="0">
                  <a:latin typeface="Aptos" panose="020B0004020202020204" pitchFamily="34" charset="0"/>
                </a:rPr>
                <a:t>inmunológico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912EF23-1525-C13E-8BFD-121F1947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1375" y="2719791"/>
              <a:ext cx="234049" cy="32113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9BE3545-8204-448D-A2F1-665366B62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1612" y="3986887"/>
              <a:ext cx="244935" cy="408225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E3A0940-07B6-2B0A-4BDE-042D866C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9132" y="4169767"/>
              <a:ext cx="244935" cy="408225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DA3862E-6FC7-4B2E-AF99-F345FF50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8944" y="2566122"/>
              <a:ext cx="348352" cy="283036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F6A138E-3936-A806-41A2-5FFEE877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41783" y="2212877"/>
              <a:ext cx="985491" cy="562806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3AEBD70-2C72-3B6F-5B3E-A0C9BE51B6E1}"/>
              </a:ext>
            </a:extLst>
          </p:cNvPr>
          <p:cNvSpPr txBox="1"/>
          <p:nvPr/>
        </p:nvSpPr>
        <p:spPr>
          <a:xfrm>
            <a:off x="1457817" y="637402"/>
            <a:ext cx="9407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El </a:t>
            </a:r>
            <a:r>
              <a:rPr lang="en-US" sz="2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anticuerpo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Inmunoglobulina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 E” (IgE) es un </a:t>
            </a:r>
            <a:r>
              <a:rPr lang="en-US" sz="2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marcador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 de </a:t>
            </a:r>
            <a:r>
              <a:rPr lang="en-US" sz="2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alergia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79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4 Título">
            <a:extLst>
              <a:ext uri="{FF2B5EF4-FFF2-40B4-BE49-F238E27FC236}">
                <a16:creationId xmlns:a16="http://schemas.microsoft.com/office/drawing/2014/main" id="{74CF6ECD-0BB4-D9EF-EA4F-425105CA746A}"/>
              </a:ext>
            </a:extLst>
          </p:cNvPr>
          <p:cNvSpPr txBox="1">
            <a:spLocks/>
          </p:cNvSpPr>
          <p:nvPr/>
        </p:nvSpPr>
        <p:spPr>
          <a:xfrm>
            <a:off x="640080" y="329184"/>
            <a:ext cx="7388184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Ácaros inductores de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4EA72E">
                    <a:lumMod val="75000"/>
                  </a:srgbClr>
                </a:solidFill>
                <a:latin typeface="Aptos Display" panose="02110004020202020204"/>
              </a:rPr>
              <a:t>alergias </a:t>
            </a: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en humanos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8B73F38-21F8-5699-FA95-0F450C15B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" y="2706624"/>
            <a:ext cx="6894576" cy="34838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Dermatophagoides pteronyssinus (WHO/IUIS 35 allergens)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Dermatophagoides farinae (41 allergens)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Blomia tropicalis (26 allergens)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Dermatophagoides </a:t>
            </a: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siboney</a:t>
            </a: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Suidasia</a:t>
            </a:r>
            <a:r>
              <a:rPr kumimoji="0" lang="en-US" alt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medanensis</a:t>
            </a: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Austroglycyphagus</a:t>
            </a:r>
            <a:r>
              <a:rPr kumimoji="0" lang="en-US" alt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malaysiensis</a:t>
            </a: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Sturnophagoides</a:t>
            </a:r>
            <a:r>
              <a:rPr kumimoji="0" lang="en-US" alt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brasiliensis</a:t>
            </a: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Tarsonemus </a:t>
            </a: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</a:t>
            </a: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Cheyletus</a:t>
            </a:r>
            <a:r>
              <a:rPr kumimoji="0" lang="en-US" alt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alt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</a:t>
            </a: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Lepidoglyphus</a:t>
            </a: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destructor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Tyrophagus</a:t>
            </a: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putrescentiae</a:t>
            </a:r>
            <a:endParaRPr kumimoji="0" lang="en-US" altLang="es-CO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Chortoglyphus</a:t>
            </a: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arcuatus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Glycyphagus</a:t>
            </a: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domesticus</a:t>
            </a:r>
            <a:endParaRPr kumimoji="0" lang="en-US" altLang="es-CO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Acarus </a:t>
            </a: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siro</a:t>
            </a:r>
            <a:endParaRPr kumimoji="0" lang="en-US" altLang="es-CO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Aleuroglyphus</a:t>
            </a: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ovatus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Euroglyphus </a:t>
            </a:r>
            <a:r>
              <a:rPr kumimoji="0" lang="en-US" alt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mainei</a:t>
            </a:r>
            <a:endParaRPr kumimoji="0" lang="en-US" altLang="es-CO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s-CO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s-CO" sz="1400" b="0" i="1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759C3758-0FFE-4F59-4737-B392483A6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2013" r="944" b="1953"/>
          <a:stretch/>
        </p:blipFill>
        <p:spPr>
          <a:xfrm>
            <a:off x="7391571" y="959678"/>
            <a:ext cx="4014216" cy="21689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9FEA41-CB71-DF7F-F41E-9366AA788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629" y="3622058"/>
            <a:ext cx="7079030" cy="23183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C817C0F-9B06-34F9-F8CA-68C2CEF7C7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0810" y="5958192"/>
            <a:ext cx="1720756" cy="200430"/>
          </a:xfrm>
          <a:prstGeom prst="rect">
            <a:avLst/>
          </a:prstGeom>
        </p:spPr>
      </p:pic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FFA248C9-5A7C-05AC-B3A3-0A2DAF07371A}"/>
              </a:ext>
            </a:extLst>
          </p:cNvPr>
          <p:cNvSpPr/>
          <p:nvPr/>
        </p:nvSpPr>
        <p:spPr>
          <a:xfrm>
            <a:off x="6105625" y="6047341"/>
            <a:ext cx="247048" cy="34554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7C951356-61D7-339B-A1AD-73748DF6DE77}"/>
              </a:ext>
            </a:extLst>
          </p:cNvPr>
          <p:cNvSpPr/>
          <p:nvPr/>
        </p:nvSpPr>
        <p:spPr>
          <a:xfrm>
            <a:off x="9713504" y="6074610"/>
            <a:ext cx="247048" cy="34554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FA04A54D-E66D-5EDA-C831-172A080C5496}"/>
              </a:ext>
            </a:extLst>
          </p:cNvPr>
          <p:cNvSpPr/>
          <p:nvPr/>
        </p:nvSpPr>
        <p:spPr>
          <a:xfrm>
            <a:off x="10847686" y="6044129"/>
            <a:ext cx="247048" cy="34554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3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71E940-5572-5AD8-7EE8-8B11A6569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88" y="615025"/>
            <a:ext cx="9379915" cy="56279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9CF715-A247-52B7-478B-04BD04B5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34" y="58505"/>
            <a:ext cx="3027997" cy="674099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7905A4F-49B4-C3F3-D0DD-A0B7325A5314}"/>
              </a:ext>
            </a:extLst>
          </p:cNvPr>
          <p:cNvSpPr/>
          <p:nvPr/>
        </p:nvSpPr>
        <p:spPr>
          <a:xfrm>
            <a:off x="8351520" y="5415280"/>
            <a:ext cx="2489200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&#10;&#10;Descripción generada automáticamente con confianza media">
            <a:extLst>
              <a:ext uri="{FF2B5EF4-FFF2-40B4-BE49-F238E27FC236}">
                <a16:creationId xmlns:a16="http://schemas.microsoft.com/office/drawing/2014/main" id="{E89E358B-E2FC-4042-AD24-AEAAAD7DF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8" y="408603"/>
            <a:ext cx="3463468" cy="168704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758A7C5-91A3-FA6B-4EF3-14DD55576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953" y="1584125"/>
            <a:ext cx="7465323" cy="41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7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17F48B-ABF0-D2E0-5640-EE53FC53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17" y="1960977"/>
            <a:ext cx="4801405" cy="380511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57BB2D-9CA0-8990-0F92-9A19D7CFA21E}"/>
              </a:ext>
            </a:extLst>
          </p:cNvPr>
          <p:cNvSpPr txBox="1"/>
          <p:nvPr/>
        </p:nvSpPr>
        <p:spPr>
          <a:xfrm>
            <a:off x="65775" y="6400238"/>
            <a:ext cx="3209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 Appl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Acarol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(2011) 53:103–119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B007A6-6E0E-151E-CFC5-3C132CC46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8" y="341259"/>
            <a:ext cx="3977472" cy="12265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E4DF9B-A6E3-7592-80C8-CD56C6DC3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7" y="1902539"/>
            <a:ext cx="5196378" cy="393844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FB9BC3A-6F4B-30A6-0E7B-7C898A14C5F3}"/>
              </a:ext>
            </a:extLst>
          </p:cNvPr>
          <p:cNvGrpSpPr/>
          <p:nvPr/>
        </p:nvGrpSpPr>
        <p:grpSpPr>
          <a:xfrm>
            <a:off x="6308625" y="1018336"/>
            <a:ext cx="5434924" cy="4781458"/>
            <a:chOff x="6308625" y="1018336"/>
            <a:chExt cx="5434924" cy="4781458"/>
          </a:xfrm>
        </p:grpSpPr>
        <p:pic>
          <p:nvPicPr>
            <p:cNvPr id="7" name="Imagen 6" descr="Diagrama&#10;&#10;Descripción generada automáticamente">
              <a:extLst>
                <a:ext uri="{FF2B5EF4-FFF2-40B4-BE49-F238E27FC236}">
                  <a16:creationId xmlns:a16="http://schemas.microsoft.com/office/drawing/2014/main" id="{79C6E805-A365-4709-958B-94FC098DC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625" y="1018336"/>
              <a:ext cx="5434924" cy="47814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A3826348-3BD3-434D-B1EE-F651E86DEC66}"/>
                </a:ext>
              </a:extLst>
            </p:cNvPr>
            <p:cNvSpPr/>
            <p:nvPr/>
          </p:nvSpPr>
          <p:spPr>
            <a:xfrm>
              <a:off x="8416049" y="4157221"/>
              <a:ext cx="1247714" cy="79185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C2066-43F5-E55C-D629-43D9C6524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9CE886-8A41-15A7-AC03-23CC97FE1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9EDEAF-1C0F-3722-8A47-52DB40C8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1630907-0B2D-0F35-9F9F-E0DA6DF15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8BFC0B-711C-22E6-29F1-116C82F9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ACC829E-328C-20E7-C496-62507FFAA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564F63C-D5F0-49C7-B328-E57DA0082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F4CF44-1B54-0BB2-B05C-28F07ECA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95"/>
          <a:stretch>
            <a:fillRect/>
          </a:stretch>
        </p:blipFill>
        <p:spPr>
          <a:xfrm>
            <a:off x="2660126" y="1963553"/>
            <a:ext cx="6884994" cy="3892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9DEEE7-1AFF-1A42-4C5B-0E3FD302BA2F}"/>
              </a:ext>
            </a:extLst>
          </p:cNvPr>
          <p:cNvSpPr txBox="1"/>
          <p:nvPr/>
        </p:nvSpPr>
        <p:spPr>
          <a:xfrm>
            <a:off x="1761225" y="707103"/>
            <a:ext cx="8569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noProof="0" dirty="0">
                <a:solidFill>
                  <a:srgbClr val="0070C0"/>
                </a:solidFill>
              </a:rPr>
              <a:t>Los ácaros domésticos sobreviven y se reproducen </a:t>
            </a:r>
          </a:p>
          <a:p>
            <a:pPr algn="ctr"/>
            <a:r>
              <a:rPr lang="es-CO" sz="2800" b="1" noProof="0" dirty="0">
                <a:solidFill>
                  <a:srgbClr val="0070C0"/>
                </a:solidFill>
              </a:rPr>
              <a:t>en un amplio rango de temperatura y humedad </a:t>
            </a:r>
          </a:p>
        </p:txBody>
      </p:sp>
    </p:spTree>
    <p:extLst>
      <p:ext uri="{BB962C8B-B14F-4D97-AF65-F5344CB8AC3E}">
        <p14:creationId xmlns:p14="http://schemas.microsoft.com/office/powerpoint/2010/main" val="35897042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4033</TotalTime>
  <Words>513</Words>
  <Application>Microsoft Office PowerPoint</Application>
  <PresentationFormat>Panorámica</PresentationFormat>
  <Paragraphs>89</Paragraphs>
  <Slides>25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Bahnschrift Condensed</vt:lpstr>
      <vt:lpstr>Calibri</vt:lpstr>
      <vt:lpstr>Calibri Light</vt:lpstr>
      <vt:lpstr>Tema de Office</vt:lpstr>
      <vt:lpstr>1_Tema de Office</vt:lpstr>
      <vt:lpstr>Office Theme</vt:lpstr>
      <vt:lpstr>3_Tema de Office</vt:lpstr>
      <vt:lpstr>2_Tema de Office</vt:lpstr>
      <vt:lpstr>6_Tema de Office</vt:lpstr>
      <vt:lpstr>Los efectos del cambio climático  sobre las enfermedades alérgicas  a nivel mundial</vt:lpstr>
      <vt:lpstr>Presentación de PowerPoint</vt:lpstr>
      <vt:lpstr>Enfermedades alérgicas causadas por ácaros domésticos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alergia a los ácaros domésticos es más frecuente y fuerte que otras alergias en el trópico.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Agradecimientos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Caraballo</dc:creator>
  <cp:lastModifiedBy>Luis Caraballo</cp:lastModifiedBy>
  <cp:revision>66</cp:revision>
  <dcterms:created xsi:type="dcterms:W3CDTF">2026-05-06T20:08:03Z</dcterms:created>
  <dcterms:modified xsi:type="dcterms:W3CDTF">2026-05-28T03:26:46Z</dcterms:modified>
</cp:coreProperties>
</file>