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879" r:id="rId3"/>
    <p:sldId id="884" r:id="rId4"/>
    <p:sldId id="885" r:id="rId5"/>
    <p:sldId id="886" r:id="rId6"/>
    <p:sldId id="1548" r:id="rId7"/>
    <p:sldId id="880" r:id="rId8"/>
    <p:sldId id="887" r:id="rId9"/>
    <p:sldId id="889" r:id="rId10"/>
    <p:sldId id="881" r:id="rId11"/>
    <p:sldId id="1473" r:id="rId12"/>
    <p:sldId id="1474" r:id="rId13"/>
    <p:sldId id="1475" r:id="rId14"/>
    <p:sldId id="882" r:id="rId15"/>
    <p:sldId id="1476" r:id="rId16"/>
    <p:sldId id="1518" r:id="rId17"/>
    <p:sldId id="275" r:id="rId18"/>
    <p:sldId id="276" r:id="rId19"/>
    <p:sldId id="272" r:id="rId20"/>
    <p:sldId id="262" r:id="rId21"/>
    <p:sldId id="1520" r:id="rId22"/>
    <p:sldId id="1477" r:id="rId23"/>
    <p:sldId id="1541" r:id="rId24"/>
    <p:sldId id="1544" r:id="rId25"/>
    <p:sldId id="1519" r:id="rId26"/>
    <p:sldId id="1427" r:id="rId27"/>
    <p:sldId id="268" r:id="rId28"/>
    <p:sldId id="1539" r:id="rId29"/>
    <p:sldId id="1489" r:id="rId30"/>
    <p:sldId id="1551" r:id="rId31"/>
    <p:sldId id="1481" r:id="rId32"/>
    <p:sldId id="1137" r:id="rId33"/>
    <p:sldId id="1212" r:id="rId34"/>
    <p:sldId id="1313" r:id="rId35"/>
    <p:sldId id="1271" r:id="rId36"/>
    <p:sldId id="1482" r:id="rId37"/>
    <p:sldId id="1483" r:id="rId38"/>
    <p:sldId id="1274" r:id="rId39"/>
    <p:sldId id="1496" r:id="rId40"/>
    <p:sldId id="1550" r:id="rId41"/>
    <p:sldId id="1497" r:id="rId42"/>
    <p:sldId id="1524" r:id="rId43"/>
    <p:sldId id="1180" r:id="rId44"/>
    <p:sldId id="1359" r:id="rId45"/>
    <p:sldId id="1525" r:id="rId46"/>
    <p:sldId id="1526" r:id="rId47"/>
    <p:sldId id="1445" r:id="rId48"/>
    <p:sldId id="1446" r:id="rId49"/>
    <p:sldId id="1448" r:id="rId50"/>
    <p:sldId id="1455" r:id="rId51"/>
    <p:sldId id="1447" r:id="rId52"/>
    <p:sldId id="1118" r:id="rId53"/>
    <p:sldId id="1301" r:id="rId54"/>
    <p:sldId id="1533" r:id="rId55"/>
    <p:sldId id="1547" r:id="rId56"/>
    <p:sldId id="1538" r:id="rId57"/>
    <p:sldId id="1537" r:id="rId58"/>
    <p:sldId id="278" r:id="rId59"/>
    <p:sldId id="277" r:id="rId60"/>
    <p:sldId id="1104" r:id="rId61"/>
    <p:sldId id="1176" r:id="rId62"/>
    <p:sldId id="280" r:id="rId63"/>
    <p:sldId id="1534" r:id="rId6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sorterViewPr>
    <p:cViewPr varScale="1">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D8942-E248-43B6-87A6-8CB99A30D8F2}" type="datetimeFigureOut">
              <a:rPr lang="es-CO" smtClean="0"/>
              <a:t>27/05/2026</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849D64-73DA-40AD-B47C-C845FF66540E}" type="slidenum">
              <a:rPr lang="es-CO" smtClean="0"/>
              <a:t>‹Nº›</a:t>
            </a:fld>
            <a:endParaRPr lang="es-CO"/>
          </a:p>
        </p:txBody>
      </p:sp>
    </p:spTree>
    <p:extLst>
      <p:ext uri="{BB962C8B-B14F-4D97-AF65-F5344CB8AC3E}">
        <p14:creationId xmlns:p14="http://schemas.microsoft.com/office/powerpoint/2010/main" val="210707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0A849D64-73DA-40AD-B47C-C845FF66540E}" type="slidenum">
              <a:rPr lang="es-CO" smtClean="0"/>
              <a:t>3</a:t>
            </a:fld>
            <a:endParaRPr lang="es-CO"/>
          </a:p>
        </p:txBody>
      </p:sp>
    </p:spTree>
    <p:extLst>
      <p:ext uri="{BB962C8B-B14F-4D97-AF65-F5344CB8AC3E}">
        <p14:creationId xmlns:p14="http://schemas.microsoft.com/office/powerpoint/2010/main" val="4193486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1C62DF1C-573C-40F1-A8D8-76C410B6368F}" type="slidenum">
              <a:rPr lang="es-CO" smtClean="0"/>
              <a:t>32</a:t>
            </a:fld>
            <a:endParaRPr lang="es-CO"/>
          </a:p>
        </p:txBody>
      </p:sp>
    </p:spTree>
    <p:extLst>
      <p:ext uri="{BB962C8B-B14F-4D97-AF65-F5344CB8AC3E}">
        <p14:creationId xmlns:p14="http://schemas.microsoft.com/office/powerpoint/2010/main" val="3577514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l"/>
            <a:r>
              <a:rPr lang="en-US" sz="1800" b="0" i="0" u="none" strike="noStrike" baseline="0" dirty="0">
                <a:latin typeface="Helvetica" panose="020B0604020202020204" pitchFamily="34" charset="0"/>
              </a:rPr>
              <a:t>It was found that all the new SNPs are present in the Amazonian samples and only 2 of them are shared with the </a:t>
            </a:r>
            <a:r>
              <a:rPr lang="en-US" sz="1800" b="0" i="0" u="none" strike="noStrike" baseline="0" dirty="0" err="1">
                <a:latin typeface="Helvetica" panose="020B0604020202020204" pitchFamily="34" charset="0"/>
              </a:rPr>
              <a:t>Embera</a:t>
            </a:r>
            <a:r>
              <a:rPr lang="en-US" sz="1800" b="0" i="0" u="none" strike="noStrike" baseline="0" dirty="0">
                <a:latin typeface="Helvetica" panose="020B0604020202020204" pitchFamily="34" charset="0"/>
              </a:rPr>
              <a:t>, Nasa and Pasto, but</a:t>
            </a:r>
          </a:p>
          <a:p>
            <a:pPr algn="l"/>
            <a:r>
              <a:rPr lang="en-US" sz="1800" b="0" i="0" u="none" strike="noStrike" baseline="0" dirty="0">
                <a:latin typeface="Helvetica" panose="020B0604020202020204" pitchFamily="34" charset="0"/>
              </a:rPr>
              <a:t>none with the </a:t>
            </a:r>
            <a:r>
              <a:rPr lang="en-US" sz="1800" b="0" i="0" u="none" strike="noStrike" baseline="0" dirty="0" err="1">
                <a:latin typeface="Helvetica" panose="020B0604020202020204" pitchFamily="34" charset="0"/>
              </a:rPr>
              <a:t>Kogu</a:t>
            </a:r>
            <a:r>
              <a:rPr lang="en-US" sz="1800" b="0" i="0" u="none" strike="noStrike" baseline="0" dirty="0">
                <a:latin typeface="Helvetica" panose="020B0604020202020204" pitchFamily="34" charset="0"/>
              </a:rPr>
              <a:t>¨ </a:t>
            </a:r>
            <a:r>
              <a:rPr lang="en-US" sz="1800" b="0" i="0" u="none" strike="noStrike" baseline="0" dirty="0" err="1">
                <a:latin typeface="Helvetica" panose="020B0604020202020204" pitchFamily="34" charset="0"/>
              </a:rPr>
              <a:t>i</a:t>
            </a:r>
            <a:r>
              <a:rPr lang="en-US" sz="1800" b="0" i="0" u="none" strike="noStrike" baseline="0" dirty="0">
                <a:latin typeface="Helvetica" panose="020B0604020202020204" pitchFamily="34" charset="0"/>
              </a:rPr>
              <a:t> and Arhuaco from the northern Andes, in the Colombian Caribbean. 13 </a:t>
            </a:r>
            <a:r>
              <a:rPr lang="en-US" sz="1800" b="0" i="0" u="none" strike="noStrike" baseline="0" dirty="0" err="1">
                <a:latin typeface="Helvetica" panose="020B0604020202020204" pitchFamily="34" charset="0"/>
              </a:rPr>
              <a:t>Nuevas</a:t>
            </a:r>
            <a:r>
              <a:rPr lang="en-US" sz="1800" b="0" i="0" u="none" strike="noStrike" baseline="0" dirty="0">
                <a:latin typeface="Helvetica" panose="020B0604020202020204" pitchFamily="34" charset="0"/>
              </a:rPr>
              <a:t> variants. </a:t>
            </a:r>
            <a:endParaRPr lang="es-CO" dirty="0"/>
          </a:p>
        </p:txBody>
      </p:sp>
    </p:spTree>
    <p:extLst>
      <p:ext uri="{BB962C8B-B14F-4D97-AF65-F5344CB8AC3E}">
        <p14:creationId xmlns:p14="http://schemas.microsoft.com/office/powerpoint/2010/main" val="99535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7312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8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44" name="Google Shape;44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779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3F613-C5DC-D0B0-AA2D-9A5140894EC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2651C6-7CCF-792D-EF92-94C4BE01141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64021C3-B0A7-0BB6-F5B7-E4C916A57680}"/>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A947B04-4FF6-30F1-C150-AA91EE51D581}"/>
              </a:ext>
            </a:extLst>
          </p:cNvPr>
          <p:cNvSpPr>
            <a:spLocks noGrp="1"/>
          </p:cNvSpPr>
          <p:nvPr>
            <p:ph type="sldNum" sz="quarter" idx="5"/>
          </p:nvPr>
        </p:nvSpPr>
        <p:spPr/>
        <p:txBody>
          <a:bodyPr/>
          <a:lstStyle/>
          <a:p>
            <a:fld id="{1C62DF1C-573C-40F1-A8D8-76C410B6368F}" type="slidenum">
              <a:rPr lang="es-CO" smtClean="0"/>
              <a:t>62</a:t>
            </a:fld>
            <a:endParaRPr lang="es-CO"/>
          </a:p>
        </p:txBody>
      </p:sp>
    </p:spTree>
    <p:extLst>
      <p:ext uri="{BB962C8B-B14F-4D97-AF65-F5344CB8AC3E}">
        <p14:creationId xmlns:p14="http://schemas.microsoft.com/office/powerpoint/2010/main" val="370919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3E4AE081-DBDB-72BC-6914-00DECC9368D4}"/>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927B908D-BDF1-C68D-79C8-DFD3B488DA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1B0F9B79-61B7-FEC1-6DAF-9897784D607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621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988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382" name="Google Shape;382;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1051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300" b="1">
              <a:solidFill>
                <a:schemeClr val="dk1"/>
              </a:solidFill>
            </a:endParaRPr>
          </a:p>
        </p:txBody>
      </p:sp>
    </p:spTree>
    <p:extLst>
      <p:ext uri="{BB962C8B-B14F-4D97-AF65-F5344CB8AC3E}">
        <p14:creationId xmlns:p14="http://schemas.microsoft.com/office/powerpoint/2010/main" val="256755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300" b="1">
                <a:solidFill>
                  <a:schemeClr val="dk1"/>
                </a:solidFill>
              </a:rPr>
              <a:t>Please address any or all of the above questions on this slide and use whatever formatting is desired.</a:t>
            </a:r>
            <a:endParaRPr/>
          </a:p>
        </p:txBody>
      </p:sp>
    </p:spTree>
    <p:extLst>
      <p:ext uri="{BB962C8B-B14F-4D97-AF65-F5344CB8AC3E}">
        <p14:creationId xmlns:p14="http://schemas.microsoft.com/office/powerpoint/2010/main" val="362540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F3C1D16D-F167-3187-AEA5-8F3E149AF84A}"/>
            </a:ext>
          </a:extLst>
        </p:cNvPr>
        <p:cNvGrpSpPr/>
        <p:nvPr/>
      </p:nvGrpSpPr>
      <p:grpSpPr>
        <a:xfrm>
          <a:off x="0" y="0"/>
          <a:ext cx="0" cy="0"/>
          <a:chOff x="0" y="0"/>
          <a:chExt cx="0" cy="0"/>
        </a:xfrm>
      </p:grpSpPr>
      <p:sp>
        <p:nvSpPr>
          <p:cNvPr id="58" name="Google Shape;58;p2:notes">
            <a:extLst>
              <a:ext uri="{FF2B5EF4-FFF2-40B4-BE49-F238E27FC236}">
                <a16:creationId xmlns:a16="http://schemas.microsoft.com/office/drawing/2014/main" id="{94EF5B3C-F863-4087-F904-3DA48F625E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a:extLst>
              <a:ext uri="{FF2B5EF4-FFF2-40B4-BE49-F238E27FC236}">
                <a16:creationId xmlns:a16="http://schemas.microsoft.com/office/drawing/2014/main" id="{4FD503B4-B779-741F-5A9C-CFA8614BC7D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4909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1" name="Google Shape;3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213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B9AC1-6936-69D2-7F9F-90D5DEA0C45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A24A28A8-8A3D-7D97-CC7F-BEACAD168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C8EF699-3B2E-C0E0-BC16-0E786909C04F}"/>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DCEDEE24-B5FE-B84D-E5B9-A69DA8D7B5A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02D3EE4-882C-74B5-483E-B5B8CF5846C1}"/>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331127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D9D60-7A73-75C1-7438-3B9A5661C03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FFB6C57-E3B8-928E-0A16-336C6B2B32C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1783E62-15FE-6B0D-352D-5634880DF754}"/>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BDAFDD84-B052-612E-47DC-8969CE75FF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E96C511-E2F4-42CF-EA8C-E73245DBB7B4}"/>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304927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E75DE77-962C-E8EE-21FE-C0437896F17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8BC05D8-C732-07E2-A07D-CE88F7BD783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8E733A2-210F-E967-1435-F5BF2E795B44}"/>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3F750229-89A2-80F3-3D31-C57DE26645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641B0B9-1922-C621-3FD7-0D308C673A36}"/>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3674101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65908ED0-BED9-4F9D-8581-F47E8E512AA0}" type="datetimeFigureOut">
              <a:rPr lang="es-CO" smtClean="0"/>
              <a:t>27/05/2026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356130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5908ED0-BED9-4F9D-8581-F47E8E512AA0}" type="datetimeFigureOut">
              <a:rPr lang="es-CO" smtClean="0"/>
              <a:t>27/05/2026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2167556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5908ED0-BED9-4F9D-8581-F47E8E512AA0}" type="datetimeFigureOut">
              <a:rPr lang="es-CO" smtClean="0"/>
              <a:t>27/05/2026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1362024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65908ED0-BED9-4F9D-8581-F47E8E512AA0}" type="datetimeFigureOut">
              <a:rPr lang="es-CO" smtClean="0"/>
              <a:t>27/05/2026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3890547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65908ED0-BED9-4F9D-8581-F47E8E512AA0}" type="datetimeFigureOut">
              <a:rPr lang="es-CO" smtClean="0"/>
              <a:t>27/05/2026</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3848170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65908ED0-BED9-4F9D-8581-F47E8E512AA0}" type="datetimeFigureOut">
              <a:rPr lang="es-CO" smtClean="0"/>
              <a:t>27/05/2026</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185512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5908ED0-BED9-4F9D-8581-F47E8E512AA0}" type="datetimeFigureOut">
              <a:rPr lang="es-CO" smtClean="0"/>
              <a:t>27/05/2026</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1458348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5908ED0-BED9-4F9D-8581-F47E8E512AA0}" type="datetimeFigureOut">
              <a:rPr lang="es-CO" smtClean="0"/>
              <a:t>27/05/2026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35942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87FE1-293B-07FE-1B6B-F3AD0E68B74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86200F2-9E98-F78C-0A06-C1080975E8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7CE0056-C7C1-3B70-596B-A3172C64B961}"/>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F1F2C45C-E4D5-1AA1-3906-3AFDAB844BE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EF5F869-C66E-EDD4-B5DE-F5E13F876B00}"/>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2186595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5908ED0-BED9-4F9D-8581-F47E8E512AA0}" type="datetimeFigureOut">
              <a:rPr lang="es-CO" smtClean="0"/>
              <a:t>27/05/2026</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3610339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5908ED0-BED9-4F9D-8581-F47E8E512AA0}" type="datetimeFigureOut">
              <a:rPr lang="es-CO" smtClean="0"/>
              <a:t>27/05/2026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126344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65908ED0-BED9-4F9D-8581-F47E8E512AA0}" type="datetimeFigureOut">
              <a:rPr lang="es-CO" smtClean="0"/>
              <a:t>27/05/2026</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309C5551-E620-42CC-A41C-4D39378089DD}" type="slidenum">
              <a:rPr lang="es-CO" smtClean="0"/>
              <a:t>‹Nº›</a:t>
            </a:fld>
            <a:endParaRPr lang="es-CO"/>
          </a:p>
        </p:txBody>
      </p:sp>
    </p:spTree>
    <p:extLst>
      <p:ext uri="{BB962C8B-B14F-4D97-AF65-F5344CB8AC3E}">
        <p14:creationId xmlns:p14="http://schemas.microsoft.com/office/powerpoint/2010/main" val="227464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773033"/>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1pPr>
            <a:lvl2pPr lvl="1">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2pPr>
            <a:lvl3pPr lvl="2">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3pPr>
            <a:lvl4pPr lvl="3">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4pPr>
            <a:lvl5pPr lvl="4">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5pPr>
            <a:lvl6pPr lvl="5">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6pPr>
            <a:lvl7pPr lvl="6">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7pPr>
            <a:lvl8pPr lvl="7">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8pPr>
            <a:lvl9pPr lvl="8">
              <a:spcBef>
                <a:spcPts val="0"/>
              </a:spcBef>
              <a:spcAft>
                <a:spcPts val="0"/>
              </a:spcAft>
              <a:buClr>
                <a:srgbClr val="38761D"/>
              </a:buClr>
              <a:buSzPts val="2600"/>
              <a:buFont typeface="Montserrat"/>
              <a:buChar char="■"/>
              <a:defRPr sz="3467" b="1">
                <a:solidFill>
                  <a:srgbClr val="38761D"/>
                </a:solidFill>
                <a:latin typeface="Montserrat"/>
                <a:ea typeface="Montserrat"/>
                <a:cs typeface="Montserrat"/>
                <a:sym typeface="Montserrat"/>
              </a:defRPr>
            </a:lvl9pPr>
          </a:lstStyle>
          <a:p>
            <a:endParaRPr/>
          </a:p>
        </p:txBody>
      </p:sp>
      <p:sp>
        <p:nvSpPr>
          <p:cNvPr id="30" name="Google Shape;30;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1pPr>
            <a:lvl2pPr marL="1219170" lvl="1"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2pPr>
            <a:lvl3pPr marL="1828754" lvl="2"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3pPr>
            <a:lvl4pPr marL="2438339" lvl="3"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4pPr>
            <a:lvl5pPr marL="3047924" lvl="4"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5pPr>
            <a:lvl6pPr marL="3657509" lvl="5"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6pPr>
            <a:lvl7pPr marL="4267093" lvl="6"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7pPr>
            <a:lvl8pPr marL="4876678" lvl="7"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8pPr>
            <a:lvl9pPr marL="5486263" lvl="8" indent="-423323">
              <a:spcBef>
                <a:spcPts val="0"/>
              </a:spcBef>
              <a:spcAft>
                <a:spcPts val="0"/>
              </a:spcAft>
              <a:buSzPts val="1400"/>
              <a:buFont typeface="Montserrat Medium"/>
              <a:buChar char="■"/>
              <a:defRPr>
                <a:latin typeface="Montserrat Medium"/>
                <a:ea typeface="Montserrat Medium"/>
                <a:cs typeface="Montserrat Medium"/>
                <a:sym typeface="Montserrat Medium"/>
              </a:defRPr>
            </a:lvl9pPr>
          </a:lstStyle>
          <a:p>
            <a:endParaRPr/>
          </a:p>
        </p:txBody>
      </p:sp>
      <p:sp>
        <p:nvSpPr>
          <p:cNvPr id="31" name="Google Shape;3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419" smtClean="0"/>
              <a:pPr/>
              <a:t>‹Nº›</a:t>
            </a:fld>
            <a:endParaRPr lang="es-419"/>
          </a:p>
        </p:txBody>
      </p:sp>
    </p:spTree>
    <p:extLst>
      <p:ext uri="{BB962C8B-B14F-4D97-AF65-F5344CB8AC3E}">
        <p14:creationId xmlns:p14="http://schemas.microsoft.com/office/powerpoint/2010/main" val="409147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1"/>
        <p:cNvGrpSpPr/>
        <p:nvPr/>
      </p:nvGrpSpPr>
      <p:grpSpPr>
        <a:xfrm>
          <a:off x="0" y="0"/>
          <a:ext cx="0" cy="0"/>
          <a:chOff x="0" y="0"/>
          <a:chExt cx="0" cy="0"/>
        </a:xfrm>
      </p:grpSpPr>
      <p:sp>
        <p:nvSpPr>
          <p:cNvPr id="12" name="Google Shape;12;p12"/>
          <p:cNvSpPr txBox="1">
            <a:spLocks noGrp="1"/>
          </p:cNvSpPr>
          <p:nvPr>
            <p:ph type="title"/>
          </p:nvPr>
        </p:nvSpPr>
        <p:spPr>
          <a:xfrm>
            <a:off x="177800" y="158733"/>
            <a:ext cx="4013200" cy="69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atin typeface="Lato"/>
                <a:ea typeface="Lato"/>
                <a:cs typeface="Lato"/>
                <a:sym typeface="Lato"/>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extLst>
      <p:ext uri="{BB962C8B-B14F-4D97-AF65-F5344CB8AC3E}">
        <p14:creationId xmlns:p14="http://schemas.microsoft.com/office/powerpoint/2010/main" val="407854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721901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289850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26DCD-E432-F818-E036-4D8D08709E7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BCCE35-E5F5-4085-2E04-59B9EC95C5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F5FD32C-DEB7-7CCC-9014-5584AB693419}"/>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EA47EB68-0A91-1F45-729C-C6F82FA73B8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C7D9DC-2AE4-CA43-7D8E-DE2E4F65DD09}"/>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2298153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123D5-1591-7D15-A006-E4C9CDCC615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57C2512-9A34-F1A5-46CC-4C129043BF3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F8D4BCA7-D516-0635-AD4E-C4D7EC35462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7A77FF3-9AF2-5F3F-8E2A-EA82C432961F}"/>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6" name="Marcador de pie de página 5">
            <a:extLst>
              <a:ext uri="{FF2B5EF4-FFF2-40B4-BE49-F238E27FC236}">
                <a16:creationId xmlns:a16="http://schemas.microsoft.com/office/drawing/2014/main" id="{51686856-8593-C3D5-C546-A25D1E54807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67B1D4-6A5E-36A3-F07A-A24706D9666F}"/>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955006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8BF03-5027-DBF8-B47F-D184C95ED55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0D5A99-7FF4-5341-17E2-CEFFE6DCF9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FAAC6A-B969-83C0-5D04-B2B4DC9C1DA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145F43A-42A1-C035-955A-4FCC039B8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9AD94D-EB60-344E-D086-122E35FE709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798E940-4804-FFBC-E68B-28B2C13CB7B0}"/>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8" name="Marcador de pie de página 7">
            <a:extLst>
              <a:ext uri="{FF2B5EF4-FFF2-40B4-BE49-F238E27FC236}">
                <a16:creationId xmlns:a16="http://schemas.microsoft.com/office/drawing/2014/main" id="{42E3553F-006B-27EA-A193-F96741878DC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42CC3BFC-0BA9-6D3A-9747-0C1EBE0192F9}"/>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1035647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5AFE7-A56A-60C1-96D8-C2EC0522E2B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F2C1105-BD3A-7E64-65FC-A5199CA5A90C}"/>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4" name="Marcador de pie de página 3">
            <a:extLst>
              <a:ext uri="{FF2B5EF4-FFF2-40B4-BE49-F238E27FC236}">
                <a16:creationId xmlns:a16="http://schemas.microsoft.com/office/drawing/2014/main" id="{CCDEB63C-4659-FB02-471E-68EF5582D16A}"/>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0A5D3F6-0231-3C5C-0A6C-F0D93906356F}"/>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2926114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5A5B20C-6E1D-5B72-3721-EF570BA14C4D}"/>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3" name="Marcador de pie de página 2">
            <a:extLst>
              <a:ext uri="{FF2B5EF4-FFF2-40B4-BE49-F238E27FC236}">
                <a16:creationId xmlns:a16="http://schemas.microsoft.com/office/drawing/2014/main" id="{B9E8449D-4687-23E5-0276-F4C279CE3D2F}"/>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3ABEFC24-6601-A0AD-A558-F15E6C728D92}"/>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342450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CA2D8-00E4-AC68-287B-18EC9CA1982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0624D0F-93FC-6157-6179-BF617B1C0E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2425E898-A98C-BB1C-B322-876016670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BB206F-1B36-5604-0827-ABC61BFA33A3}"/>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6" name="Marcador de pie de página 5">
            <a:extLst>
              <a:ext uri="{FF2B5EF4-FFF2-40B4-BE49-F238E27FC236}">
                <a16:creationId xmlns:a16="http://schemas.microsoft.com/office/drawing/2014/main" id="{C5AC302A-D44E-068C-010F-E315FC8FD4E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D79E3CB-ED81-528F-26F4-DFA1BDB1F97C}"/>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18824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FB3D4-960C-7284-A32B-329270C3AAA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7F03DDE5-53C8-46DA-5D73-ABB94159F2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968F3418-5636-7702-2BB1-5652381DF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289AAD-9833-E272-F77D-E2E5F7423F0D}"/>
              </a:ext>
            </a:extLst>
          </p:cNvPr>
          <p:cNvSpPr>
            <a:spLocks noGrp="1"/>
          </p:cNvSpPr>
          <p:nvPr>
            <p:ph type="dt" sz="half" idx="10"/>
          </p:nvPr>
        </p:nvSpPr>
        <p:spPr/>
        <p:txBody>
          <a:bodyPr/>
          <a:lstStyle/>
          <a:p>
            <a:fld id="{0400496C-B3E9-44DF-A823-AF557F74D4DD}" type="datetimeFigureOut">
              <a:rPr lang="es-CO" smtClean="0"/>
              <a:t>27/05/2026</a:t>
            </a:fld>
            <a:endParaRPr lang="es-CO"/>
          </a:p>
        </p:txBody>
      </p:sp>
      <p:sp>
        <p:nvSpPr>
          <p:cNvPr id="6" name="Marcador de pie de página 5">
            <a:extLst>
              <a:ext uri="{FF2B5EF4-FFF2-40B4-BE49-F238E27FC236}">
                <a16:creationId xmlns:a16="http://schemas.microsoft.com/office/drawing/2014/main" id="{C4757541-4105-3965-AF7B-46E38A8C92A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FD2D464-EEEF-67E3-0F4D-4F90428DFE38}"/>
              </a:ext>
            </a:extLst>
          </p:cNvPr>
          <p:cNvSpPr>
            <a:spLocks noGrp="1"/>
          </p:cNvSpPr>
          <p:nvPr>
            <p:ph type="sldNum" sz="quarter" idx="12"/>
          </p:nvPr>
        </p:nvSpPr>
        <p:spPr/>
        <p:txBody>
          <a:bodyPr/>
          <a:lstStyle/>
          <a:p>
            <a:fld id="{C946740A-FEDC-450F-8DAF-F6C35DAF4DA0}" type="slidenum">
              <a:rPr lang="es-CO" smtClean="0"/>
              <a:t>‹Nº›</a:t>
            </a:fld>
            <a:endParaRPr lang="es-CO"/>
          </a:p>
        </p:txBody>
      </p:sp>
    </p:spTree>
    <p:extLst>
      <p:ext uri="{BB962C8B-B14F-4D97-AF65-F5344CB8AC3E}">
        <p14:creationId xmlns:p14="http://schemas.microsoft.com/office/powerpoint/2010/main" val="358478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FA37611-16B2-554A-637E-892399D9B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BED2E2D-B2AC-CF39-7A73-FEB7315D90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D827A99-4A82-F18A-7D40-4E8461221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00496C-B3E9-44DF-A823-AF557F74D4DD}" type="datetimeFigureOut">
              <a:rPr lang="es-CO" smtClean="0"/>
              <a:t>27/05/2026</a:t>
            </a:fld>
            <a:endParaRPr lang="es-CO"/>
          </a:p>
        </p:txBody>
      </p:sp>
      <p:sp>
        <p:nvSpPr>
          <p:cNvPr id="5" name="Marcador de pie de página 4">
            <a:extLst>
              <a:ext uri="{FF2B5EF4-FFF2-40B4-BE49-F238E27FC236}">
                <a16:creationId xmlns:a16="http://schemas.microsoft.com/office/drawing/2014/main" id="{54595EE8-E592-CC0B-A95D-881ACBDAE8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625AF6E5-DA91-BAB9-36D4-C4F1A4E520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46740A-FEDC-450F-8DAF-F6C35DAF4DA0}" type="slidenum">
              <a:rPr lang="es-CO" smtClean="0"/>
              <a:t>‹Nº›</a:t>
            </a:fld>
            <a:endParaRPr lang="es-CO"/>
          </a:p>
        </p:txBody>
      </p:sp>
    </p:spTree>
    <p:extLst>
      <p:ext uri="{BB962C8B-B14F-4D97-AF65-F5344CB8AC3E}">
        <p14:creationId xmlns:p14="http://schemas.microsoft.com/office/powerpoint/2010/main" val="400382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8ED0-BED9-4F9D-8581-F47E8E512AA0}" type="datetimeFigureOut">
              <a:rPr lang="es-CO" smtClean="0"/>
              <a:t>27/05/2026</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9C5551-E620-42CC-A41C-4D39378089DD}" type="slidenum">
              <a:rPr lang="es-CO" smtClean="0"/>
              <a:t>‹Nº›</a:t>
            </a:fld>
            <a:endParaRPr lang="es-CO"/>
          </a:p>
        </p:txBody>
      </p:sp>
    </p:spTree>
    <p:extLst>
      <p:ext uri="{BB962C8B-B14F-4D97-AF65-F5344CB8AC3E}">
        <p14:creationId xmlns:p14="http://schemas.microsoft.com/office/powerpoint/2010/main" val="3922182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jp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jpg"/><Relationship Id="rId19" Type="http://schemas.openxmlformats.org/officeDocument/2006/relationships/image" Target="../media/image34.png"/><Relationship Id="rId4" Type="http://schemas.openxmlformats.org/officeDocument/2006/relationships/image" Target="../media/image19.jpg"/><Relationship Id="rId9" Type="http://schemas.openxmlformats.org/officeDocument/2006/relationships/image" Target="../media/image24.png"/><Relationship Id="rId14" Type="http://schemas.openxmlformats.org/officeDocument/2006/relationships/image" Target="../media/image29.jp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8.png"/><Relationship Id="rId7"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jp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4.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emf"/><Relationship Id="rId5" Type="http://schemas.openxmlformats.org/officeDocument/2006/relationships/image" Target="../media/image5.png"/><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8.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g"/><Relationship Id="rId1" Type="http://schemas.openxmlformats.org/officeDocument/2006/relationships/slideLayout" Target="../slideLayouts/slideLayout17.xml"/><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4.jpg"/><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6.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7.png"/><Relationship Id="rId1" Type="http://schemas.openxmlformats.org/officeDocument/2006/relationships/slideLayout" Target="../slideLayouts/slideLayout13.xml"/><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9.png"/><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17.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image" Target="../media/image108.emf"/></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3.jpe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4.jpeg"/><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125.png"/><Relationship Id="rId4" Type="http://schemas.openxmlformats.org/officeDocument/2006/relationships/image" Target="../media/image12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ctrTitle"/>
          </p:nvPr>
        </p:nvSpPr>
        <p:spPr>
          <a:xfrm>
            <a:off x="1271589" y="1946854"/>
            <a:ext cx="9744074" cy="1563108"/>
          </a:xfrm>
        </p:spPr>
        <p:txBody>
          <a:bodyPr>
            <a:noAutofit/>
          </a:bodyPr>
          <a:lstStyle/>
          <a:p>
            <a:br>
              <a:rPr lang="es-CO" sz="3600" dirty="0"/>
            </a:br>
            <a:br>
              <a:rPr lang="es-CO" sz="3600" dirty="0"/>
            </a:br>
            <a:br>
              <a:rPr lang="es-CO" sz="3600" dirty="0"/>
            </a:br>
            <a:endParaRPr lang="es-CO" altLang="es-CO" sz="3600" b="1" dirty="0"/>
          </a:p>
        </p:txBody>
      </p:sp>
      <p:sp>
        <p:nvSpPr>
          <p:cNvPr id="3" name="2 Subtítulo"/>
          <p:cNvSpPr>
            <a:spLocks noGrp="1"/>
          </p:cNvSpPr>
          <p:nvPr>
            <p:ph type="subTitle" idx="1"/>
          </p:nvPr>
        </p:nvSpPr>
        <p:spPr>
          <a:xfrm>
            <a:off x="1524000" y="3853098"/>
            <a:ext cx="9347200" cy="1733370"/>
          </a:xfrm>
        </p:spPr>
        <p:txBody>
          <a:bodyPr rtlCol="0">
            <a:normAutofit/>
          </a:bodyPr>
          <a:lstStyle/>
          <a:p>
            <a:pPr>
              <a:defRPr/>
            </a:pPr>
            <a:endParaRPr lang="pt-BR" dirty="0"/>
          </a:p>
          <a:p>
            <a:pPr>
              <a:defRPr/>
            </a:pPr>
            <a:endParaRPr lang="es-CO" sz="3300" dirty="0"/>
          </a:p>
          <a:p>
            <a:pPr>
              <a:defRPr/>
            </a:pPr>
            <a:endParaRPr lang="es-CO" dirty="0"/>
          </a:p>
        </p:txBody>
      </p:sp>
      <p:pic>
        <p:nvPicPr>
          <p:cNvPr id="6" name="Imagen 5"/>
          <p:cNvPicPr>
            <a:picLocks noChangeAspect="1"/>
          </p:cNvPicPr>
          <p:nvPr/>
        </p:nvPicPr>
        <p:blipFill>
          <a:blip r:embed="rId2"/>
          <a:stretch>
            <a:fillRect/>
          </a:stretch>
        </p:blipFill>
        <p:spPr>
          <a:xfrm>
            <a:off x="10967165" y="48382"/>
            <a:ext cx="1105682" cy="1356044"/>
          </a:xfrm>
          <a:prstGeom prst="rect">
            <a:avLst/>
          </a:prstGeom>
        </p:spPr>
      </p:pic>
      <p:pic>
        <p:nvPicPr>
          <p:cNvPr id="2" name="Picture 2">
            <a:extLst>
              <a:ext uri="{FF2B5EF4-FFF2-40B4-BE49-F238E27FC236}">
                <a16:creationId xmlns:a16="http://schemas.microsoft.com/office/drawing/2014/main" id="{A32407AE-26D0-C9A0-0DC9-863BB0666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529" y="1045383"/>
            <a:ext cx="8002537" cy="2604987"/>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67F622E9-A451-E2B3-B33B-3D79804D9777}"/>
              </a:ext>
            </a:extLst>
          </p:cNvPr>
          <p:cNvSpPr txBox="1"/>
          <p:nvPr/>
        </p:nvSpPr>
        <p:spPr>
          <a:xfrm>
            <a:off x="2573867" y="3335866"/>
            <a:ext cx="7679265" cy="1930525"/>
          </a:xfrm>
          <a:prstGeom prst="rect">
            <a:avLst/>
          </a:prstGeom>
          <a:noFill/>
        </p:spPr>
        <p:txBody>
          <a:bodyPr wrap="square">
            <a:spAutoFit/>
          </a:bodyPr>
          <a:lstStyle/>
          <a:p>
            <a:r>
              <a:rPr lang="es-ES" sz="2000" b="1" dirty="0">
                <a:solidFill>
                  <a:srgbClr val="0070C0"/>
                </a:solidFill>
              </a:rPr>
              <a:t>Mapa Celular Humano de Diversidad en América Latina</a:t>
            </a:r>
          </a:p>
          <a:p>
            <a:r>
              <a:rPr lang="es-ES" sz="2000" b="1" dirty="0">
                <a:solidFill>
                  <a:srgbClr val="0070C0"/>
                </a:solidFill>
              </a:rPr>
              <a:t>Guillermo Barreto, PhD</a:t>
            </a:r>
          </a:p>
          <a:p>
            <a:r>
              <a:rPr lang="es-ES" sz="2000" b="1" dirty="0">
                <a:solidFill>
                  <a:srgbClr val="0070C0"/>
                </a:solidFill>
              </a:rPr>
              <a:t>Profesor Titular, U del Valle</a:t>
            </a:r>
          </a:p>
          <a:p>
            <a:r>
              <a:rPr lang="es-ES" sz="2000" b="1" dirty="0">
                <a:solidFill>
                  <a:srgbClr val="0070C0"/>
                </a:solidFill>
              </a:rPr>
              <a:t>Miembro correspondiente ACCEFYN</a:t>
            </a:r>
          </a:p>
          <a:p>
            <a:r>
              <a:rPr lang="es-ES" sz="2000" b="1" dirty="0">
                <a:solidFill>
                  <a:srgbClr val="0070C0"/>
                </a:solidFill>
              </a:rPr>
              <a:t>Investigador Emérito </a:t>
            </a:r>
            <a:r>
              <a:rPr lang="es-ES" sz="2000" b="1" dirty="0" err="1">
                <a:solidFill>
                  <a:srgbClr val="0070C0"/>
                </a:solidFill>
              </a:rPr>
              <a:t>Minciencias</a:t>
            </a:r>
            <a:r>
              <a:rPr lang="es-ES" sz="2000" b="1" dirty="0">
                <a:solidFill>
                  <a:srgbClr val="0070C0"/>
                </a:solidFill>
              </a:rPr>
              <a:t> </a:t>
            </a:r>
          </a:p>
          <a:p>
            <a:r>
              <a:rPr lang="es-ES" sz="2000" b="1" dirty="0" err="1">
                <a:solidFill>
                  <a:srgbClr val="0070C0"/>
                </a:solidFill>
              </a:rPr>
              <a:t>CoPI</a:t>
            </a:r>
            <a:r>
              <a:rPr lang="es-ES" sz="2000" b="1" dirty="0">
                <a:solidFill>
                  <a:srgbClr val="0070C0"/>
                </a:solidFill>
              </a:rPr>
              <a:t> </a:t>
            </a:r>
            <a:r>
              <a:rPr lang="es-ES" sz="2000" b="1" dirty="0" err="1">
                <a:solidFill>
                  <a:srgbClr val="0070C0"/>
                </a:solidFill>
              </a:rPr>
              <a:t>LatinCells</a:t>
            </a:r>
            <a:endParaRPr lang="es-ES" sz="2000" b="1" dirty="0">
              <a:solidFill>
                <a:srgbClr val="0070C0"/>
              </a:solidFill>
            </a:endParaRPr>
          </a:p>
        </p:txBody>
      </p:sp>
      <p:pic>
        <p:nvPicPr>
          <p:cNvPr id="10" name="Imagen 9">
            <a:extLst>
              <a:ext uri="{FF2B5EF4-FFF2-40B4-BE49-F238E27FC236}">
                <a16:creationId xmlns:a16="http://schemas.microsoft.com/office/drawing/2014/main" id="{1A6C8F4F-A753-F800-AA94-FAA25350291A}"/>
              </a:ext>
            </a:extLst>
          </p:cNvPr>
          <p:cNvPicPr>
            <a:picLocks noChangeAspect="1"/>
          </p:cNvPicPr>
          <p:nvPr/>
        </p:nvPicPr>
        <p:blipFill>
          <a:blip r:embed="rId4"/>
          <a:stretch>
            <a:fillRect/>
          </a:stretch>
        </p:blipFill>
        <p:spPr>
          <a:xfrm>
            <a:off x="1691214" y="5333219"/>
            <a:ext cx="2155357" cy="1192769"/>
          </a:xfrm>
          <a:prstGeom prst="rect">
            <a:avLst/>
          </a:prstGeom>
        </p:spPr>
      </p:pic>
      <p:pic>
        <p:nvPicPr>
          <p:cNvPr id="12" name="Imagen 11">
            <a:extLst>
              <a:ext uri="{FF2B5EF4-FFF2-40B4-BE49-F238E27FC236}">
                <a16:creationId xmlns:a16="http://schemas.microsoft.com/office/drawing/2014/main" id="{575587AB-BECB-203F-B292-21C55EFF5915}"/>
              </a:ext>
            </a:extLst>
          </p:cNvPr>
          <p:cNvPicPr>
            <a:picLocks noChangeAspect="1"/>
          </p:cNvPicPr>
          <p:nvPr/>
        </p:nvPicPr>
        <p:blipFill>
          <a:blip r:embed="rId5"/>
          <a:stretch>
            <a:fillRect/>
          </a:stretch>
        </p:blipFill>
        <p:spPr>
          <a:xfrm>
            <a:off x="8493153" y="5586468"/>
            <a:ext cx="1938874" cy="939520"/>
          </a:xfrm>
          <a:prstGeom prst="rect">
            <a:avLst/>
          </a:prstGeom>
        </p:spPr>
      </p:pic>
      <p:pic>
        <p:nvPicPr>
          <p:cNvPr id="5" name="Imagen 4">
            <a:extLst>
              <a:ext uri="{FF2B5EF4-FFF2-40B4-BE49-F238E27FC236}">
                <a16:creationId xmlns:a16="http://schemas.microsoft.com/office/drawing/2014/main" id="{2941415E-456D-593A-E805-82FD22255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pic>
        <p:nvPicPr>
          <p:cNvPr id="8" name="Picture 2" descr="http://www.accefyn.org.co/sp/images/ACAD.png">
            <a:extLst>
              <a:ext uri="{FF2B5EF4-FFF2-40B4-BE49-F238E27FC236}">
                <a16:creationId xmlns:a16="http://schemas.microsoft.com/office/drawing/2014/main" id="{5FCCE33F-6EDD-5AFB-AB26-B223DAB63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820" y="48382"/>
            <a:ext cx="1105683" cy="127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35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
          <p:cNvSpPr txBox="1">
            <a:spLocks noGrp="1"/>
          </p:cNvSpPr>
          <p:nvPr>
            <p:ph type="title"/>
          </p:nvPr>
        </p:nvSpPr>
        <p:spPr>
          <a:xfrm>
            <a:off x="1768657" y="59978"/>
            <a:ext cx="7050503" cy="625635"/>
          </a:xfrm>
          <a:prstGeom prst="rect">
            <a:avLst/>
          </a:prstGeom>
          <a:noFill/>
          <a:ln>
            <a:noFill/>
          </a:ln>
        </p:spPr>
        <p:txBody>
          <a:bodyPr spcFirstLastPara="1" vert="horz" wrap="square" lIns="121900" tIns="121900" rIns="121900" bIns="121900" rtlCol="0" anchor="ctr" anchorCtr="0">
            <a:noAutofit/>
          </a:bodyPr>
          <a:lstStyle/>
          <a:p>
            <a:pPr algn="ctr">
              <a:lnSpc>
                <a:spcPct val="100000"/>
              </a:lnSpc>
              <a:buNone/>
            </a:pPr>
            <a:r>
              <a:rPr lang="es-419" sz="3600" dirty="0">
                <a:solidFill>
                  <a:srgbClr val="0070C0"/>
                </a:solidFill>
              </a:rPr>
              <a:t>TEAM LATINCELLS</a:t>
            </a:r>
          </a:p>
        </p:txBody>
      </p:sp>
      <p:pic>
        <p:nvPicPr>
          <p:cNvPr id="159" name="Google Shape;159;p2">
            <a:extLst>
              <a:ext uri="{FF2B5EF4-FFF2-40B4-BE49-F238E27FC236}">
                <a16:creationId xmlns:a16="http://schemas.microsoft.com/office/drawing/2014/main" id="{35612B10-C1EB-7D99-0899-7BDB1C6BBA11}"/>
              </a:ext>
            </a:extLst>
          </p:cNvPr>
          <p:cNvPicPr preferRelativeResize="0"/>
          <p:nvPr/>
        </p:nvPicPr>
        <p:blipFill rotWithShape="1">
          <a:blip r:embed="rId3">
            <a:alphaModFix/>
          </a:blip>
          <a:srcRect b="3679"/>
          <a:stretch/>
        </p:blipFill>
        <p:spPr>
          <a:xfrm>
            <a:off x="3161213" y="823578"/>
            <a:ext cx="5006383" cy="6034423"/>
          </a:xfrm>
          <a:prstGeom prst="rect">
            <a:avLst/>
          </a:prstGeom>
          <a:noFill/>
          <a:ln>
            <a:noFill/>
          </a:ln>
        </p:spPr>
      </p:pic>
      <p:pic>
        <p:nvPicPr>
          <p:cNvPr id="161" name="Google Shape;161;p2" descr="Logo&#10;&#10;Description automatically generated">
            <a:extLst>
              <a:ext uri="{FF2B5EF4-FFF2-40B4-BE49-F238E27FC236}">
                <a16:creationId xmlns:a16="http://schemas.microsoft.com/office/drawing/2014/main" id="{5703F9F7-25BF-3786-F192-41A5C48ECD70}"/>
              </a:ext>
            </a:extLst>
          </p:cNvPr>
          <p:cNvPicPr preferRelativeResize="0"/>
          <p:nvPr/>
        </p:nvPicPr>
        <p:blipFill rotWithShape="1">
          <a:blip r:embed="rId4">
            <a:alphaModFix/>
          </a:blip>
          <a:srcRect/>
          <a:stretch/>
        </p:blipFill>
        <p:spPr>
          <a:xfrm>
            <a:off x="0" y="1248938"/>
            <a:ext cx="1014421" cy="1014421"/>
          </a:xfrm>
          <a:prstGeom prst="rect">
            <a:avLst/>
          </a:prstGeom>
          <a:noFill/>
          <a:ln>
            <a:noFill/>
          </a:ln>
        </p:spPr>
      </p:pic>
      <p:pic>
        <p:nvPicPr>
          <p:cNvPr id="162" name="Google Shape;162;p2" descr="UNAM Logo PNG Transparent – Brands Logos">
            <a:extLst>
              <a:ext uri="{FF2B5EF4-FFF2-40B4-BE49-F238E27FC236}">
                <a16:creationId xmlns:a16="http://schemas.microsoft.com/office/drawing/2014/main" id="{B7E21F5C-9A3E-7B3D-9990-04358CEC14E6}"/>
              </a:ext>
            </a:extLst>
          </p:cNvPr>
          <p:cNvPicPr preferRelativeResize="0"/>
          <p:nvPr/>
        </p:nvPicPr>
        <p:blipFill rotWithShape="1">
          <a:blip r:embed="rId5">
            <a:alphaModFix/>
          </a:blip>
          <a:srcRect/>
          <a:stretch/>
        </p:blipFill>
        <p:spPr>
          <a:xfrm>
            <a:off x="865" y="2671935"/>
            <a:ext cx="1012691" cy="1012691"/>
          </a:xfrm>
          <a:prstGeom prst="rect">
            <a:avLst/>
          </a:prstGeom>
          <a:noFill/>
          <a:ln>
            <a:noFill/>
          </a:ln>
        </p:spPr>
      </p:pic>
      <p:pic>
        <p:nvPicPr>
          <p:cNvPr id="163" name="Google Shape;163;p2" descr="Harnessing the Heat Below our Feet | KTH">
            <a:extLst>
              <a:ext uri="{FF2B5EF4-FFF2-40B4-BE49-F238E27FC236}">
                <a16:creationId xmlns:a16="http://schemas.microsoft.com/office/drawing/2014/main" id="{4CAC752A-B1D8-7964-A237-A57958124AC5}"/>
              </a:ext>
            </a:extLst>
          </p:cNvPr>
          <p:cNvPicPr preferRelativeResize="0"/>
          <p:nvPr/>
        </p:nvPicPr>
        <p:blipFill rotWithShape="1">
          <a:blip r:embed="rId6">
            <a:alphaModFix/>
          </a:blip>
          <a:srcRect/>
          <a:stretch/>
        </p:blipFill>
        <p:spPr>
          <a:xfrm>
            <a:off x="4293575" y="5261404"/>
            <a:ext cx="1073544" cy="1084253"/>
          </a:xfrm>
          <a:prstGeom prst="rect">
            <a:avLst/>
          </a:prstGeom>
          <a:noFill/>
          <a:ln>
            <a:noFill/>
          </a:ln>
        </p:spPr>
      </p:pic>
      <p:pic>
        <p:nvPicPr>
          <p:cNvPr id="164" name="Google Shape;164;p2" descr="Mayo Clinic - Wikipedia">
            <a:extLst>
              <a:ext uri="{FF2B5EF4-FFF2-40B4-BE49-F238E27FC236}">
                <a16:creationId xmlns:a16="http://schemas.microsoft.com/office/drawing/2014/main" id="{FE4B948B-7861-C83E-7C23-AA2ABB442674}"/>
              </a:ext>
            </a:extLst>
          </p:cNvPr>
          <p:cNvPicPr preferRelativeResize="0"/>
          <p:nvPr/>
        </p:nvPicPr>
        <p:blipFill rotWithShape="1">
          <a:blip r:embed="rId7">
            <a:alphaModFix/>
          </a:blip>
          <a:srcRect/>
          <a:stretch/>
        </p:blipFill>
        <p:spPr>
          <a:xfrm>
            <a:off x="8819160" y="963946"/>
            <a:ext cx="947003" cy="1027559"/>
          </a:xfrm>
          <a:prstGeom prst="rect">
            <a:avLst/>
          </a:prstGeom>
          <a:noFill/>
          <a:ln>
            <a:noFill/>
          </a:ln>
        </p:spPr>
      </p:pic>
      <p:pic>
        <p:nvPicPr>
          <p:cNvPr id="165" name="Google Shape;165;p2" descr="University of Valle - Wikipedia">
            <a:extLst>
              <a:ext uri="{FF2B5EF4-FFF2-40B4-BE49-F238E27FC236}">
                <a16:creationId xmlns:a16="http://schemas.microsoft.com/office/drawing/2014/main" id="{502904D0-AC8E-64BC-5BF9-B52A8A2C8280}"/>
              </a:ext>
            </a:extLst>
          </p:cNvPr>
          <p:cNvPicPr preferRelativeResize="0"/>
          <p:nvPr/>
        </p:nvPicPr>
        <p:blipFill rotWithShape="1">
          <a:blip r:embed="rId8">
            <a:alphaModFix/>
          </a:blip>
          <a:srcRect/>
          <a:stretch/>
        </p:blipFill>
        <p:spPr>
          <a:xfrm>
            <a:off x="9290044" y="2373770"/>
            <a:ext cx="828659" cy="1183797"/>
          </a:xfrm>
          <a:prstGeom prst="rect">
            <a:avLst/>
          </a:prstGeom>
          <a:noFill/>
          <a:ln>
            <a:noFill/>
          </a:ln>
        </p:spPr>
      </p:pic>
      <p:pic>
        <p:nvPicPr>
          <p:cNvPr id="166" name="Google Shape;166;p2" descr="Hospital Israelita Albert Einstein - Crunchbase Investor Profile &amp;  Investments">
            <a:extLst>
              <a:ext uri="{FF2B5EF4-FFF2-40B4-BE49-F238E27FC236}">
                <a16:creationId xmlns:a16="http://schemas.microsoft.com/office/drawing/2014/main" id="{1FA1EEF7-2C30-199C-9773-F93A642E9845}"/>
              </a:ext>
            </a:extLst>
          </p:cNvPr>
          <p:cNvPicPr preferRelativeResize="0"/>
          <p:nvPr/>
        </p:nvPicPr>
        <p:blipFill rotWithShape="1">
          <a:blip r:embed="rId9">
            <a:alphaModFix/>
          </a:blip>
          <a:srcRect/>
          <a:stretch/>
        </p:blipFill>
        <p:spPr>
          <a:xfrm>
            <a:off x="7354045" y="4066336"/>
            <a:ext cx="1104292" cy="901008"/>
          </a:xfrm>
          <a:prstGeom prst="rect">
            <a:avLst/>
          </a:prstGeom>
          <a:noFill/>
          <a:ln>
            <a:noFill/>
          </a:ln>
        </p:spPr>
      </p:pic>
      <p:pic>
        <p:nvPicPr>
          <p:cNvPr id="167" name="Google Shape;167;p2" descr="Instituto Nacional de Câncer – Wikipédia, a enciclopédia livre">
            <a:extLst>
              <a:ext uri="{FF2B5EF4-FFF2-40B4-BE49-F238E27FC236}">
                <a16:creationId xmlns:a16="http://schemas.microsoft.com/office/drawing/2014/main" id="{DC450B01-DC0E-787B-DB5D-27CF429A87F1}"/>
              </a:ext>
            </a:extLst>
          </p:cNvPr>
          <p:cNvPicPr preferRelativeResize="0"/>
          <p:nvPr/>
        </p:nvPicPr>
        <p:blipFill rotWithShape="1">
          <a:blip r:embed="rId10">
            <a:alphaModFix/>
          </a:blip>
          <a:srcRect/>
          <a:stretch/>
        </p:blipFill>
        <p:spPr>
          <a:xfrm>
            <a:off x="11100177" y="3930969"/>
            <a:ext cx="1091825" cy="1017111"/>
          </a:xfrm>
          <a:prstGeom prst="rect">
            <a:avLst/>
          </a:prstGeom>
          <a:noFill/>
          <a:ln>
            <a:noFill/>
          </a:ln>
        </p:spPr>
      </p:pic>
      <p:pic>
        <p:nvPicPr>
          <p:cNvPr id="168" name="Google Shape;168;p2" descr="Carla GAZZOLO | Universidad Peruana Cayetano Heredia, Lima | UPCH |  Facultad de Psicología">
            <a:extLst>
              <a:ext uri="{FF2B5EF4-FFF2-40B4-BE49-F238E27FC236}">
                <a16:creationId xmlns:a16="http://schemas.microsoft.com/office/drawing/2014/main" id="{B530CCFF-27A6-7D4F-1493-21062D2C1479}"/>
              </a:ext>
            </a:extLst>
          </p:cNvPr>
          <p:cNvPicPr preferRelativeResize="0"/>
          <p:nvPr/>
        </p:nvPicPr>
        <p:blipFill rotWithShape="1">
          <a:blip r:embed="rId11">
            <a:alphaModFix/>
          </a:blip>
          <a:srcRect/>
          <a:stretch/>
        </p:blipFill>
        <p:spPr>
          <a:xfrm>
            <a:off x="2465084" y="3607209"/>
            <a:ext cx="1094139" cy="1094139"/>
          </a:xfrm>
          <a:prstGeom prst="rect">
            <a:avLst/>
          </a:prstGeom>
          <a:noFill/>
          <a:ln>
            <a:noFill/>
          </a:ln>
        </p:spPr>
      </p:pic>
      <p:pic>
        <p:nvPicPr>
          <p:cNvPr id="169" name="Google Shape;169;p2" descr="Lucia Spangenberg (@Lu_span) / Twitter">
            <a:extLst>
              <a:ext uri="{FF2B5EF4-FFF2-40B4-BE49-F238E27FC236}">
                <a16:creationId xmlns:a16="http://schemas.microsoft.com/office/drawing/2014/main" id="{95CB3B31-1215-ED41-CD60-1C759EB25C9E}"/>
              </a:ext>
            </a:extLst>
          </p:cNvPr>
          <p:cNvPicPr preferRelativeResize="0"/>
          <p:nvPr/>
        </p:nvPicPr>
        <p:blipFill rotWithShape="1">
          <a:blip r:embed="rId12">
            <a:alphaModFix/>
          </a:blip>
          <a:srcRect l="6098" r="13305" b="5663"/>
          <a:stretch/>
        </p:blipFill>
        <p:spPr>
          <a:xfrm>
            <a:off x="8559386" y="5220135"/>
            <a:ext cx="1077695" cy="1261407"/>
          </a:xfrm>
          <a:prstGeom prst="rect">
            <a:avLst/>
          </a:prstGeom>
          <a:noFill/>
          <a:ln w="38100" cap="flat" cmpd="sng">
            <a:solidFill>
              <a:srgbClr val="A64499"/>
            </a:solidFill>
            <a:prstDash val="solid"/>
            <a:round/>
            <a:headEnd type="none" w="sm" len="sm"/>
            <a:tailEnd type="none" w="sm" len="sm"/>
          </a:ln>
        </p:spPr>
      </p:pic>
      <p:pic>
        <p:nvPicPr>
          <p:cNvPr id="170" name="Google Shape;170;p2" descr="Andres Moreno-Estrada, MD, PhD">
            <a:extLst>
              <a:ext uri="{FF2B5EF4-FFF2-40B4-BE49-F238E27FC236}">
                <a16:creationId xmlns:a16="http://schemas.microsoft.com/office/drawing/2014/main" id="{28108AE5-2F6C-FE3A-BFBA-B4D450866100}"/>
              </a:ext>
            </a:extLst>
          </p:cNvPr>
          <p:cNvPicPr preferRelativeResize="0"/>
          <p:nvPr/>
        </p:nvPicPr>
        <p:blipFill rotWithShape="1">
          <a:blip r:embed="rId13">
            <a:alphaModFix/>
          </a:blip>
          <a:srcRect l="23733" t="4706" r="28519" b="17142"/>
          <a:stretch/>
        </p:blipFill>
        <p:spPr>
          <a:xfrm>
            <a:off x="1188993" y="1109788"/>
            <a:ext cx="1092415" cy="1263981"/>
          </a:xfrm>
          <a:prstGeom prst="rect">
            <a:avLst/>
          </a:prstGeom>
          <a:noFill/>
          <a:ln w="38100" cap="flat" cmpd="sng">
            <a:solidFill>
              <a:srgbClr val="D44B52"/>
            </a:solidFill>
            <a:prstDash val="solid"/>
            <a:round/>
            <a:headEnd type="none" w="sm" len="sm"/>
            <a:tailEnd type="none" w="sm" len="sm"/>
          </a:ln>
        </p:spPr>
      </p:pic>
      <p:pic>
        <p:nvPicPr>
          <p:cNvPr id="171" name="Google Shape;171;p2" descr="Carlos H. Ortiz-Ramirez, PhD">
            <a:extLst>
              <a:ext uri="{FF2B5EF4-FFF2-40B4-BE49-F238E27FC236}">
                <a16:creationId xmlns:a16="http://schemas.microsoft.com/office/drawing/2014/main" id="{D6BC58B8-9133-390D-5971-201B6F4B08EB}"/>
              </a:ext>
            </a:extLst>
          </p:cNvPr>
          <p:cNvPicPr preferRelativeResize="0"/>
          <p:nvPr/>
        </p:nvPicPr>
        <p:blipFill rotWithShape="1">
          <a:blip r:embed="rId14">
            <a:alphaModFix/>
          </a:blip>
          <a:srcRect/>
          <a:stretch/>
        </p:blipFill>
        <p:spPr>
          <a:xfrm>
            <a:off x="2401985" y="1121721"/>
            <a:ext cx="1209443" cy="1252048"/>
          </a:xfrm>
          <a:prstGeom prst="rect">
            <a:avLst/>
          </a:prstGeom>
          <a:noFill/>
          <a:ln w="38100" cap="flat" cmpd="sng">
            <a:solidFill>
              <a:srgbClr val="D44B52"/>
            </a:solidFill>
            <a:prstDash val="solid"/>
            <a:round/>
            <a:headEnd type="none" w="sm" len="sm"/>
            <a:tailEnd type="none" w="sm" len="sm"/>
          </a:ln>
        </p:spPr>
      </p:pic>
      <p:pic>
        <p:nvPicPr>
          <p:cNvPr id="172" name="Google Shape;172;p2" descr="C. Daniela Robles-Espinoza, PhD">
            <a:extLst>
              <a:ext uri="{FF2B5EF4-FFF2-40B4-BE49-F238E27FC236}">
                <a16:creationId xmlns:a16="http://schemas.microsoft.com/office/drawing/2014/main" id="{01DBAE8A-A0B8-86CA-FA3E-A4BAC38A8885}"/>
              </a:ext>
            </a:extLst>
          </p:cNvPr>
          <p:cNvPicPr preferRelativeResize="0"/>
          <p:nvPr/>
        </p:nvPicPr>
        <p:blipFill rotWithShape="1">
          <a:blip r:embed="rId15">
            <a:alphaModFix/>
          </a:blip>
          <a:srcRect b="20782"/>
          <a:stretch/>
        </p:blipFill>
        <p:spPr>
          <a:xfrm>
            <a:off x="1181873" y="2485664"/>
            <a:ext cx="1099535" cy="1263981"/>
          </a:xfrm>
          <a:prstGeom prst="rect">
            <a:avLst/>
          </a:prstGeom>
          <a:noFill/>
          <a:ln w="38100" cap="flat" cmpd="sng">
            <a:solidFill>
              <a:srgbClr val="D44B52"/>
            </a:solidFill>
            <a:prstDash val="solid"/>
            <a:round/>
            <a:headEnd type="none" w="sm" len="sm"/>
            <a:tailEnd type="none" w="sm" len="sm"/>
          </a:ln>
        </p:spPr>
      </p:pic>
      <p:pic>
        <p:nvPicPr>
          <p:cNvPr id="173" name="Google Shape;173;p2" descr="Institut Pasteur">
            <a:extLst>
              <a:ext uri="{FF2B5EF4-FFF2-40B4-BE49-F238E27FC236}">
                <a16:creationId xmlns:a16="http://schemas.microsoft.com/office/drawing/2014/main" id="{23C561CE-7B6F-4C8B-74DF-20FED42BAF84}"/>
              </a:ext>
            </a:extLst>
          </p:cNvPr>
          <p:cNvPicPr preferRelativeResize="0"/>
          <p:nvPr/>
        </p:nvPicPr>
        <p:blipFill rotWithShape="1">
          <a:blip r:embed="rId16">
            <a:alphaModFix/>
          </a:blip>
          <a:srcRect/>
          <a:stretch/>
        </p:blipFill>
        <p:spPr>
          <a:xfrm>
            <a:off x="9763546" y="5371554"/>
            <a:ext cx="1787951" cy="1017111"/>
          </a:xfrm>
          <a:prstGeom prst="rect">
            <a:avLst/>
          </a:prstGeom>
          <a:noFill/>
          <a:ln>
            <a:noFill/>
          </a:ln>
        </p:spPr>
      </p:pic>
      <p:pic>
        <p:nvPicPr>
          <p:cNvPr id="174" name="Google Shape;174;p2" descr="Universidad de Talca | Logopedia | Fandom">
            <a:extLst>
              <a:ext uri="{FF2B5EF4-FFF2-40B4-BE49-F238E27FC236}">
                <a16:creationId xmlns:a16="http://schemas.microsoft.com/office/drawing/2014/main" id="{1814D677-DABF-9A82-E51D-C2626AC11D20}"/>
              </a:ext>
            </a:extLst>
          </p:cNvPr>
          <p:cNvPicPr preferRelativeResize="0"/>
          <p:nvPr/>
        </p:nvPicPr>
        <p:blipFill rotWithShape="1">
          <a:blip r:embed="rId17">
            <a:alphaModFix/>
          </a:blip>
          <a:srcRect/>
          <a:stretch/>
        </p:blipFill>
        <p:spPr>
          <a:xfrm>
            <a:off x="899792" y="5102717"/>
            <a:ext cx="755499" cy="1012691"/>
          </a:xfrm>
          <a:prstGeom prst="rect">
            <a:avLst/>
          </a:prstGeom>
          <a:noFill/>
          <a:ln>
            <a:noFill/>
          </a:ln>
        </p:spPr>
      </p:pic>
      <p:pic>
        <p:nvPicPr>
          <p:cNvPr id="175" name="Google Shape;175;p2" descr="Carla Gallo, MSc">
            <a:extLst>
              <a:ext uri="{FF2B5EF4-FFF2-40B4-BE49-F238E27FC236}">
                <a16:creationId xmlns:a16="http://schemas.microsoft.com/office/drawing/2014/main" id="{8B3E3A8C-7004-2115-CE9C-78AC714A36F4}"/>
              </a:ext>
            </a:extLst>
          </p:cNvPr>
          <p:cNvPicPr preferRelativeResize="0"/>
          <p:nvPr/>
        </p:nvPicPr>
        <p:blipFill rotWithShape="1">
          <a:blip r:embed="rId18">
            <a:alphaModFix/>
          </a:blip>
          <a:srcRect l="1997" t="6605" r="2382" b="18494"/>
          <a:stretch/>
        </p:blipFill>
        <p:spPr>
          <a:xfrm>
            <a:off x="3708843" y="3429000"/>
            <a:ext cx="1099535" cy="1326925"/>
          </a:xfrm>
          <a:prstGeom prst="rect">
            <a:avLst/>
          </a:prstGeom>
          <a:noFill/>
          <a:ln w="38100" cap="flat" cmpd="sng">
            <a:solidFill>
              <a:srgbClr val="7963B7"/>
            </a:solidFill>
            <a:prstDash val="solid"/>
            <a:round/>
            <a:headEnd type="none" w="sm" len="sm"/>
            <a:tailEnd type="none" w="sm" len="sm"/>
          </a:ln>
        </p:spPr>
      </p:pic>
      <p:pic>
        <p:nvPicPr>
          <p:cNvPr id="176" name="Google Shape;176;p2">
            <a:extLst>
              <a:ext uri="{FF2B5EF4-FFF2-40B4-BE49-F238E27FC236}">
                <a16:creationId xmlns:a16="http://schemas.microsoft.com/office/drawing/2014/main" id="{3CBE3871-3659-6204-D82C-583ECEFC59FF}"/>
              </a:ext>
            </a:extLst>
          </p:cNvPr>
          <p:cNvPicPr preferRelativeResize="0"/>
          <p:nvPr/>
        </p:nvPicPr>
        <p:blipFill rotWithShape="1">
          <a:blip r:embed="rId19">
            <a:alphaModFix/>
          </a:blip>
          <a:srcRect/>
          <a:stretch/>
        </p:blipFill>
        <p:spPr>
          <a:xfrm>
            <a:off x="1747433" y="5125523"/>
            <a:ext cx="2527667" cy="1356019"/>
          </a:xfrm>
          <a:prstGeom prst="rect">
            <a:avLst/>
          </a:prstGeom>
          <a:noFill/>
          <a:ln>
            <a:noFill/>
          </a:ln>
        </p:spPr>
      </p:pic>
      <p:pic>
        <p:nvPicPr>
          <p:cNvPr id="177" name="Google Shape;177;p2">
            <a:extLst>
              <a:ext uri="{FF2B5EF4-FFF2-40B4-BE49-F238E27FC236}">
                <a16:creationId xmlns:a16="http://schemas.microsoft.com/office/drawing/2014/main" id="{EB11A1D1-72C4-499B-9D5B-9B6BD2FD6515}"/>
              </a:ext>
            </a:extLst>
          </p:cNvPr>
          <p:cNvPicPr preferRelativeResize="0"/>
          <p:nvPr/>
        </p:nvPicPr>
        <p:blipFill rotWithShape="1">
          <a:blip r:embed="rId20">
            <a:alphaModFix/>
          </a:blip>
          <a:srcRect/>
          <a:stretch/>
        </p:blipFill>
        <p:spPr>
          <a:xfrm>
            <a:off x="8437786" y="3722861"/>
            <a:ext cx="2740087" cy="1401611"/>
          </a:xfrm>
          <a:prstGeom prst="rect">
            <a:avLst/>
          </a:prstGeom>
          <a:noFill/>
          <a:ln>
            <a:noFill/>
          </a:ln>
        </p:spPr>
      </p:pic>
      <p:pic>
        <p:nvPicPr>
          <p:cNvPr id="178" name="Google Shape;178;p2">
            <a:extLst>
              <a:ext uri="{FF2B5EF4-FFF2-40B4-BE49-F238E27FC236}">
                <a16:creationId xmlns:a16="http://schemas.microsoft.com/office/drawing/2014/main" id="{68F19F3E-0273-B9DD-8306-E230823D5B94}"/>
              </a:ext>
            </a:extLst>
          </p:cNvPr>
          <p:cNvPicPr preferRelativeResize="0"/>
          <p:nvPr/>
        </p:nvPicPr>
        <p:blipFill rotWithShape="1">
          <a:blip r:embed="rId21">
            <a:alphaModFix/>
          </a:blip>
          <a:srcRect/>
          <a:stretch/>
        </p:blipFill>
        <p:spPr>
          <a:xfrm>
            <a:off x="7850449" y="2263360"/>
            <a:ext cx="1164788" cy="1294208"/>
          </a:xfrm>
          <a:prstGeom prst="rect">
            <a:avLst/>
          </a:prstGeom>
          <a:noFill/>
          <a:ln>
            <a:noFill/>
          </a:ln>
        </p:spPr>
      </p:pic>
      <p:pic>
        <p:nvPicPr>
          <p:cNvPr id="179" name="Google Shape;179;p2">
            <a:extLst>
              <a:ext uri="{FF2B5EF4-FFF2-40B4-BE49-F238E27FC236}">
                <a16:creationId xmlns:a16="http://schemas.microsoft.com/office/drawing/2014/main" id="{9FEF123D-BE38-1C1C-F668-1B4AEF3F4088}"/>
              </a:ext>
            </a:extLst>
          </p:cNvPr>
          <p:cNvPicPr preferRelativeResize="0"/>
          <p:nvPr/>
        </p:nvPicPr>
        <p:blipFill rotWithShape="1">
          <a:blip r:embed="rId22">
            <a:alphaModFix/>
          </a:blip>
          <a:srcRect/>
          <a:stretch/>
        </p:blipFill>
        <p:spPr>
          <a:xfrm>
            <a:off x="7359393" y="748714"/>
            <a:ext cx="1295691" cy="146583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396866-EB95-0C3D-76AF-E0D67BD54531}"/>
              </a:ext>
            </a:extLst>
          </p:cNvPr>
          <p:cNvSpPr>
            <a:spLocks noGrp="1"/>
          </p:cNvSpPr>
          <p:nvPr>
            <p:ph type="title"/>
          </p:nvPr>
        </p:nvSpPr>
        <p:spPr/>
        <p:txBody>
          <a:bodyPr/>
          <a:lstStyle/>
          <a:p>
            <a:pPr algn="ctr"/>
            <a:r>
              <a:rPr lang="es-CO" b="1" dirty="0">
                <a:solidFill>
                  <a:srgbClr val="0070C0"/>
                </a:solidFill>
              </a:rPr>
              <a:t>Equipo de Investigación</a:t>
            </a:r>
          </a:p>
        </p:txBody>
      </p:sp>
      <p:sp>
        <p:nvSpPr>
          <p:cNvPr id="3" name="Marcador de contenido 2">
            <a:extLst>
              <a:ext uri="{FF2B5EF4-FFF2-40B4-BE49-F238E27FC236}">
                <a16:creationId xmlns:a16="http://schemas.microsoft.com/office/drawing/2014/main" id="{A55E7453-0323-174F-3E3F-7FD97CA3E510}"/>
              </a:ext>
            </a:extLst>
          </p:cNvPr>
          <p:cNvSpPr>
            <a:spLocks noGrp="1"/>
          </p:cNvSpPr>
          <p:nvPr>
            <p:ph idx="1"/>
          </p:nvPr>
        </p:nvSpPr>
        <p:spPr/>
        <p:txBody>
          <a:bodyPr>
            <a:normAutofit fontScale="92500" lnSpcReduction="20000"/>
          </a:bodyPr>
          <a:lstStyle/>
          <a:p>
            <a:pPr marL="139700" indent="0">
              <a:buNone/>
            </a:pPr>
            <a:r>
              <a:rPr lang="es-ES" b="1" dirty="0"/>
              <a:t>Características claves: </a:t>
            </a:r>
          </a:p>
          <a:p>
            <a:r>
              <a:rPr lang="es-ES" dirty="0"/>
              <a:t>100% Latino</a:t>
            </a:r>
          </a:p>
          <a:p>
            <a:r>
              <a:rPr lang="es-ES" dirty="0"/>
              <a:t>100% Instituciones locales</a:t>
            </a:r>
          </a:p>
          <a:p>
            <a:r>
              <a:rPr lang="es-ES" dirty="0"/>
              <a:t>100% Investigación dentro de la región</a:t>
            </a:r>
          </a:p>
          <a:p>
            <a:pPr marL="139700" indent="0">
              <a:buNone/>
            </a:pPr>
            <a:endParaRPr lang="es-ES" dirty="0"/>
          </a:p>
          <a:p>
            <a:pPr marL="139700" indent="0">
              <a:buNone/>
            </a:pPr>
            <a:r>
              <a:rPr lang="es-ES" b="1" dirty="0"/>
              <a:t>Competencias representadas</a:t>
            </a:r>
          </a:p>
          <a:p>
            <a:r>
              <a:rPr lang="es-ES" dirty="0"/>
              <a:t>Contactos con la comunidad y muestreo</a:t>
            </a:r>
          </a:p>
          <a:p>
            <a:r>
              <a:rPr lang="es-ES" dirty="0"/>
              <a:t>Procesamiento de muestras y biología celular y molecular</a:t>
            </a:r>
          </a:p>
          <a:p>
            <a:r>
              <a:rPr lang="es-ES" dirty="0"/>
              <a:t>Análisis de datos y bioinformática</a:t>
            </a:r>
          </a:p>
          <a:p>
            <a:r>
              <a:rPr lang="es-ES" dirty="0"/>
              <a:t>Entrenamiento avanzado</a:t>
            </a:r>
            <a:endParaRPr lang="es-CO" dirty="0"/>
          </a:p>
        </p:txBody>
      </p:sp>
      <p:pic>
        <p:nvPicPr>
          <p:cNvPr id="4" name="Imagen 3">
            <a:extLst>
              <a:ext uri="{FF2B5EF4-FFF2-40B4-BE49-F238E27FC236}">
                <a16:creationId xmlns:a16="http://schemas.microsoft.com/office/drawing/2014/main" id="{3717EBAF-E836-8AE9-FC07-E6CA9C80A434}"/>
              </a:ext>
            </a:extLst>
          </p:cNvPr>
          <p:cNvPicPr>
            <a:picLocks noChangeAspect="1"/>
          </p:cNvPicPr>
          <p:nvPr/>
        </p:nvPicPr>
        <p:blipFill>
          <a:blip r:embed="rId2"/>
          <a:stretch>
            <a:fillRect/>
          </a:stretch>
        </p:blipFill>
        <p:spPr>
          <a:xfrm>
            <a:off x="11049000" y="42908"/>
            <a:ext cx="953282" cy="1169136"/>
          </a:xfrm>
          <a:prstGeom prst="rect">
            <a:avLst/>
          </a:prstGeom>
        </p:spPr>
      </p:pic>
      <p:pic>
        <p:nvPicPr>
          <p:cNvPr id="5" name="Imagen 4">
            <a:extLst>
              <a:ext uri="{FF2B5EF4-FFF2-40B4-BE49-F238E27FC236}">
                <a16:creationId xmlns:a16="http://schemas.microsoft.com/office/drawing/2014/main" id="{BCB928EB-AC39-52F0-5816-D4F535D33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23419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D0F9153B-716D-681D-7FCB-4460FB4133EA}"/>
            </a:ext>
          </a:extLst>
        </p:cNvPr>
        <p:cNvGrpSpPr/>
        <p:nvPr/>
      </p:nvGrpSpPr>
      <p:grpSpPr>
        <a:xfrm>
          <a:off x="0" y="0"/>
          <a:ext cx="0" cy="0"/>
          <a:chOff x="0" y="0"/>
          <a:chExt cx="0" cy="0"/>
        </a:xfrm>
      </p:grpSpPr>
      <p:sp>
        <p:nvSpPr>
          <p:cNvPr id="61" name="Google Shape;61;p2">
            <a:extLst>
              <a:ext uri="{FF2B5EF4-FFF2-40B4-BE49-F238E27FC236}">
                <a16:creationId xmlns:a16="http://schemas.microsoft.com/office/drawing/2014/main" id="{503B1AAE-A2AF-B5B2-5E85-C72D47624990}"/>
              </a:ext>
            </a:extLst>
          </p:cNvPr>
          <p:cNvSpPr txBox="1">
            <a:spLocks noGrp="1"/>
          </p:cNvSpPr>
          <p:nvPr>
            <p:ph type="title"/>
          </p:nvPr>
        </p:nvSpPr>
        <p:spPr>
          <a:xfrm>
            <a:off x="1831841" y="348261"/>
            <a:ext cx="7959273" cy="763600"/>
          </a:xfrm>
          <a:prstGeom prst="rect">
            <a:avLst/>
          </a:prstGeom>
          <a:noFill/>
          <a:ln>
            <a:noFill/>
          </a:ln>
        </p:spPr>
        <p:txBody>
          <a:bodyPr spcFirstLastPara="1" vert="horz" wrap="square" lIns="121900" tIns="121900" rIns="121900" bIns="121900" rtlCol="0" anchor="ctr" anchorCtr="0">
            <a:noAutofit/>
          </a:bodyPr>
          <a:lstStyle/>
          <a:p>
            <a:pPr>
              <a:lnSpc>
                <a:spcPct val="100000"/>
              </a:lnSpc>
              <a:buNone/>
            </a:pPr>
            <a:r>
              <a:rPr lang="es-419" dirty="0" err="1">
                <a:solidFill>
                  <a:srgbClr val="0070C0"/>
                </a:solidFill>
              </a:rPr>
              <a:t>Methodological</a:t>
            </a:r>
            <a:r>
              <a:rPr lang="es-419" dirty="0">
                <a:solidFill>
                  <a:srgbClr val="0070C0"/>
                </a:solidFill>
              </a:rPr>
              <a:t> </a:t>
            </a:r>
            <a:r>
              <a:rPr lang="es-419" dirty="0" err="1">
                <a:solidFill>
                  <a:srgbClr val="0070C0"/>
                </a:solidFill>
              </a:rPr>
              <a:t>Approach</a:t>
            </a:r>
            <a:endParaRPr lang="es-419" dirty="0">
              <a:solidFill>
                <a:srgbClr val="0070C0"/>
              </a:solidFill>
            </a:endParaRPr>
          </a:p>
        </p:txBody>
      </p:sp>
      <p:pic>
        <p:nvPicPr>
          <p:cNvPr id="201" name="Google Shape;201;p5" descr="Diagram&#10;&#10;Description automatically generated"/>
          <p:cNvPicPr preferRelativeResize="0"/>
          <p:nvPr/>
        </p:nvPicPr>
        <p:blipFill rotWithShape="1">
          <a:blip r:embed="rId3">
            <a:alphaModFix/>
          </a:blip>
          <a:srcRect/>
          <a:stretch/>
        </p:blipFill>
        <p:spPr>
          <a:xfrm>
            <a:off x="4232728" y="1145295"/>
            <a:ext cx="7959273" cy="5712707"/>
          </a:xfrm>
          <a:prstGeom prst="rect">
            <a:avLst/>
          </a:prstGeom>
          <a:noFill/>
          <a:ln>
            <a:noFill/>
          </a:ln>
        </p:spPr>
      </p:pic>
      <p:pic>
        <p:nvPicPr>
          <p:cNvPr id="203" name="Google Shape;203;p5"/>
          <p:cNvPicPr preferRelativeResize="0"/>
          <p:nvPr/>
        </p:nvPicPr>
        <p:blipFill rotWithShape="1">
          <a:blip r:embed="rId4">
            <a:alphaModFix/>
          </a:blip>
          <a:srcRect/>
          <a:stretch/>
        </p:blipFill>
        <p:spPr>
          <a:xfrm>
            <a:off x="1071633" y="3495868"/>
            <a:ext cx="2600335" cy="2305408"/>
          </a:xfrm>
          <a:prstGeom prst="rect">
            <a:avLst/>
          </a:prstGeom>
          <a:noFill/>
          <a:ln>
            <a:noFill/>
          </a:ln>
        </p:spPr>
      </p:pic>
      <p:pic>
        <p:nvPicPr>
          <p:cNvPr id="205" name="Google Shape;205;p5" descr="A group of people posing for a photo&#10;&#10;Description automatically generated"/>
          <p:cNvPicPr preferRelativeResize="0"/>
          <p:nvPr/>
        </p:nvPicPr>
        <p:blipFill rotWithShape="1">
          <a:blip r:embed="rId5">
            <a:alphaModFix/>
          </a:blip>
          <a:srcRect/>
          <a:stretch/>
        </p:blipFill>
        <p:spPr>
          <a:xfrm>
            <a:off x="1071631" y="1478749"/>
            <a:ext cx="2600335" cy="1950251"/>
          </a:xfrm>
          <a:prstGeom prst="rect">
            <a:avLst/>
          </a:prstGeom>
          <a:noFill/>
          <a:ln>
            <a:noFill/>
          </a:ln>
        </p:spPr>
      </p:pic>
      <p:pic>
        <p:nvPicPr>
          <p:cNvPr id="206" name="Google Shape;206;p5" descr="10X Genomics raises $35 million for cell sequencing | VentureBeat"/>
          <p:cNvPicPr preferRelativeResize="0"/>
          <p:nvPr/>
        </p:nvPicPr>
        <p:blipFill rotWithShape="1">
          <a:blip r:embed="rId6">
            <a:alphaModFix/>
          </a:blip>
          <a:srcRect/>
          <a:stretch/>
        </p:blipFill>
        <p:spPr>
          <a:xfrm>
            <a:off x="8256671" y="987033"/>
            <a:ext cx="3331675" cy="1666995"/>
          </a:xfrm>
          <a:prstGeom prst="rect">
            <a:avLst/>
          </a:prstGeom>
          <a:noFill/>
          <a:ln>
            <a:noFill/>
          </a:ln>
        </p:spPr>
      </p:pic>
      <p:pic>
        <p:nvPicPr>
          <p:cNvPr id="2" name="Imagen 1">
            <a:extLst>
              <a:ext uri="{FF2B5EF4-FFF2-40B4-BE49-F238E27FC236}">
                <a16:creationId xmlns:a16="http://schemas.microsoft.com/office/drawing/2014/main" id="{CE7E340A-B3EE-4502-59D1-07C26BEB0F8D}"/>
              </a:ext>
            </a:extLst>
          </p:cNvPr>
          <p:cNvPicPr>
            <a:picLocks noChangeAspect="1"/>
          </p:cNvPicPr>
          <p:nvPr/>
        </p:nvPicPr>
        <p:blipFill>
          <a:blip r:embed="rId7"/>
          <a:stretch>
            <a:fillRect/>
          </a:stretch>
        </p:blipFill>
        <p:spPr>
          <a:xfrm>
            <a:off x="11195824" y="42908"/>
            <a:ext cx="953282" cy="1169136"/>
          </a:xfrm>
          <a:prstGeom prst="rect">
            <a:avLst/>
          </a:prstGeom>
        </p:spPr>
      </p:pic>
      <p:pic>
        <p:nvPicPr>
          <p:cNvPr id="3" name="Imagen 2">
            <a:extLst>
              <a:ext uri="{FF2B5EF4-FFF2-40B4-BE49-F238E27FC236}">
                <a16:creationId xmlns:a16="http://schemas.microsoft.com/office/drawing/2014/main" id="{CEE17EF5-E965-666D-B77E-F25B46CED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098" y="42908"/>
            <a:ext cx="863714" cy="1216172"/>
          </a:xfrm>
          <a:prstGeom prst="rect">
            <a:avLst/>
          </a:prstGeom>
        </p:spPr>
      </p:pic>
    </p:spTree>
    <p:extLst>
      <p:ext uri="{BB962C8B-B14F-4D97-AF65-F5344CB8AC3E}">
        <p14:creationId xmlns:p14="http://schemas.microsoft.com/office/powerpoint/2010/main" val="3454973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C13EC-5A32-2404-ACB7-CE41AA98985D}"/>
              </a:ext>
            </a:extLst>
          </p:cNvPr>
          <p:cNvSpPr>
            <a:spLocks noGrp="1"/>
          </p:cNvSpPr>
          <p:nvPr>
            <p:ph type="title"/>
          </p:nvPr>
        </p:nvSpPr>
        <p:spPr>
          <a:xfrm>
            <a:off x="838200" y="762041"/>
            <a:ext cx="10515600" cy="928647"/>
          </a:xfrm>
        </p:spPr>
        <p:txBody>
          <a:bodyPr/>
          <a:lstStyle/>
          <a:p>
            <a:pPr algn="ctr"/>
            <a:r>
              <a:rPr lang="es-CO" b="1" dirty="0">
                <a:solidFill>
                  <a:srgbClr val="0070C0"/>
                </a:solidFill>
              </a:rPr>
              <a:t>Genotipado</a:t>
            </a:r>
          </a:p>
        </p:txBody>
      </p:sp>
      <p:sp>
        <p:nvSpPr>
          <p:cNvPr id="3" name="Marcador de contenido 2">
            <a:extLst>
              <a:ext uri="{FF2B5EF4-FFF2-40B4-BE49-F238E27FC236}">
                <a16:creationId xmlns:a16="http://schemas.microsoft.com/office/drawing/2014/main" id="{35D3D9A2-1850-EBF3-0572-BD3EBC900D95}"/>
              </a:ext>
            </a:extLst>
          </p:cNvPr>
          <p:cNvSpPr>
            <a:spLocks noGrp="1"/>
          </p:cNvSpPr>
          <p:nvPr>
            <p:ph idx="1"/>
          </p:nvPr>
        </p:nvSpPr>
        <p:spPr/>
        <p:txBody>
          <a:bodyPr>
            <a:normAutofit/>
          </a:bodyPr>
          <a:lstStyle/>
          <a:p>
            <a:r>
              <a:rPr lang="es-CO" dirty="0"/>
              <a:t>Plataforma de </a:t>
            </a:r>
            <a:r>
              <a:rPr lang="es-CO" dirty="0" err="1"/>
              <a:t>genotipado</a:t>
            </a:r>
            <a:r>
              <a:rPr lang="es-CO" dirty="0"/>
              <a:t> por microarreglos </a:t>
            </a:r>
            <a:r>
              <a:rPr lang="es-CO" i="1" dirty="0"/>
              <a:t>Global Screening Array </a:t>
            </a:r>
            <a:r>
              <a:rPr lang="es-CO" dirty="0"/>
              <a:t>(GSA). Analiza alrededor de 654,000 posiciones del genoma. </a:t>
            </a:r>
            <a:r>
              <a:rPr lang="es-CO" dirty="0" err="1"/>
              <a:t>Illumina</a:t>
            </a:r>
            <a:endParaRPr lang="es-CO" dirty="0"/>
          </a:p>
          <a:p>
            <a:r>
              <a:rPr lang="es-CO" dirty="0"/>
              <a:t>Poblaciones de referencia más de 15 poblaciones a nivel mundial. </a:t>
            </a:r>
          </a:p>
          <a:p>
            <a:pPr marL="0" indent="0">
              <a:buNone/>
            </a:pPr>
            <a:endParaRPr lang="es-CO" dirty="0"/>
          </a:p>
          <a:p>
            <a:endParaRPr lang="es-CO" dirty="0"/>
          </a:p>
        </p:txBody>
      </p:sp>
      <p:pic>
        <p:nvPicPr>
          <p:cNvPr id="4" name="Imagen 3">
            <a:extLst>
              <a:ext uri="{FF2B5EF4-FFF2-40B4-BE49-F238E27FC236}">
                <a16:creationId xmlns:a16="http://schemas.microsoft.com/office/drawing/2014/main" id="{70E6004E-C688-2C2A-DDFA-BE3F55FCC60A}"/>
              </a:ext>
            </a:extLst>
          </p:cNvPr>
          <p:cNvPicPr>
            <a:picLocks noChangeAspect="1"/>
          </p:cNvPicPr>
          <p:nvPr/>
        </p:nvPicPr>
        <p:blipFill>
          <a:blip r:embed="rId2"/>
          <a:stretch>
            <a:fillRect/>
          </a:stretch>
        </p:blipFill>
        <p:spPr>
          <a:xfrm>
            <a:off x="11049000" y="42908"/>
            <a:ext cx="953282" cy="1169136"/>
          </a:xfrm>
          <a:prstGeom prst="rect">
            <a:avLst/>
          </a:prstGeom>
        </p:spPr>
      </p:pic>
      <p:pic>
        <p:nvPicPr>
          <p:cNvPr id="5" name="Imagen 4">
            <a:extLst>
              <a:ext uri="{FF2B5EF4-FFF2-40B4-BE49-F238E27FC236}">
                <a16:creationId xmlns:a16="http://schemas.microsoft.com/office/drawing/2014/main" id="{16A293CC-BCAF-B344-A669-23A43F728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3107393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6B3E4B-74CB-4973-2344-BFEB8FE2D944}"/>
              </a:ext>
            </a:extLst>
          </p:cNvPr>
          <p:cNvSpPr>
            <a:spLocks noGrp="1"/>
          </p:cNvSpPr>
          <p:nvPr>
            <p:ph type="title"/>
          </p:nvPr>
        </p:nvSpPr>
        <p:spPr>
          <a:xfrm>
            <a:off x="838200" y="1036319"/>
            <a:ext cx="10515600" cy="1046479"/>
          </a:xfrm>
        </p:spPr>
        <p:txBody>
          <a:bodyPr>
            <a:normAutofit fontScale="90000"/>
          </a:bodyPr>
          <a:lstStyle/>
          <a:p>
            <a:pPr algn="ctr"/>
            <a:r>
              <a:rPr lang="es-CO" b="1" dirty="0">
                <a:solidFill>
                  <a:srgbClr val="0070C0"/>
                </a:solidFill>
              </a:rPr>
              <a:t>Metodologías -</a:t>
            </a:r>
            <a:r>
              <a:rPr lang="es-CO" b="1" dirty="0" err="1">
                <a:solidFill>
                  <a:srgbClr val="0070C0"/>
                </a:solidFill>
              </a:rPr>
              <a:t>scRNA-seq</a:t>
            </a:r>
            <a:br>
              <a:rPr lang="es-CO" b="1" dirty="0">
                <a:solidFill>
                  <a:srgbClr val="0070C0"/>
                </a:solidFill>
              </a:rPr>
            </a:br>
            <a:endParaRPr lang="es-CO" b="1" dirty="0">
              <a:solidFill>
                <a:srgbClr val="0070C0"/>
              </a:solidFill>
            </a:endParaRPr>
          </a:p>
        </p:txBody>
      </p:sp>
      <p:sp>
        <p:nvSpPr>
          <p:cNvPr id="3" name="Marcador de contenido 2">
            <a:extLst>
              <a:ext uri="{FF2B5EF4-FFF2-40B4-BE49-F238E27FC236}">
                <a16:creationId xmlns:a16="http://schemas.microsoft.com/office/drawing/2014/main" id="{E13B8778-4293-50B0-6263-183EF43753FD}"/>
              </a:ext>
            </a:extLst>
          </p:cNvPr>
          <p:cNvSpPr>
            <a:spLocks noGrp="1"/>
          </p:cNvSpPr>
          <p:nvPr>
            <p:ph idx="1"/>
          </p:nvPr>
        </p:nvSpPr>
        <p:spPr>
          <a:xfrm>
            <a:off x="838200" y="2082799"/>
            <a:ext cx="10515600" cy="4094163"/>
          </a:xfrm>
        </p:spPr>
        <p:txBody>
          <a:bodyPr>
            <a:normAutofit/>
          </a:bodyPr>
          <a:lstStyle/>
          <a:p>
            <a:pPr marL="482600" indent="-342900">
              <a:buFont typeface="+mj-lt"/>
              <a:buAutoNum type="arabicPeriod"/>
            </a:pPr>
            <a:r>
              <a:rPr lang="es-ES" dirty="0"/>
              <a:t>Aislamiento de single </a:t>
            </a:r>
            <a:r>
              <a:rPr lang="es-ES" dirty="0" err="1"/>
              <a:t>cells</a:t>
            </a:r>
            <a:r>
              <a:rPr lang="es-ES" dirty="0"/>
              <a:t> (10X </a:t>
            </a:r>
            <a:r>
              <a:rPr lang="es-ES" dirty="0" err="1"/>
              <a:t>Genomics</a:t>
            </a:r>
            <a:r>
              <a:rPr lang="es-ES" dirty="0"/>
              <a:t> </a:t>
            </a:r>
            <a:r>
              <a:rPr lang="es-ES" dirty="0" err="1"/>
              <a:t>Chromium</a:t>
            </a:r>
            <a:r>
              <a:rPr lang="es-ES" dirty="0"/>
              <a:t>)</a:t>
            </a:r>
          </a:p>
          <a:p>
            <a:pPr marL="482600" indent="-342900">
              <a:buFont typeface="+mj-lt"/>
              <a:buAutoNum type="arabicPeriod"/>
            </a:pPr>
            <a:r>
              <a:rPr lang="es-ES" dirty="0"/>
              <a:t>Preparación de las librerías. (RNA&gt;</a:t>
            </a:r>
            <a:r>
              <a:rPr lang="es-ES" dirty="0" err="1"/>
              <a:t>cDNA</a:t>
            </a:r>
            <a:r>
              <a:rPr lang="es-ES" dirty="0"/>
              <a:t>&gt;Amplificación. Incorporar Identificadores Moleculares </a:t>
            </a:r>
            <a:r>
              <a:rPr lang="es-ES" dirty="0" err="1"/>
              <a:t>Unicos</a:t>
            </a:r>
            <a:r>
              <a:rPr lang="es-ES" dirty="0"/>
              <a:t> –</a:t>
            </a:r>
            <a:r>
              <a:rPr lang="es-ES" dirty="0" err="1"/>
              <a:t>UMIs</a:t>
            </a:r>
            <a:r>
              <a:rPr lang="es-ES" dirty="0"/>
              <a:t>- y </a:t>
            </a:r>
            <a:r>
              <a:rPr lang="es-ES" dirty="0" err="1"/>
              <a:t>barcodes</a:t>
            </a:r>
            <a:r>
              <a:rPr lang="es-ES" dirty="0"/>
              <a:t> para distinguir transcriptos de diferentes células). </a:t>
            </a:r>
          </a:p>
          <a:p>
            <a:pPr marL="139700" indent="0">
              <a:buNone/>
            </a:pPr>
            <a:r>
              <a:rPr lang="es-ES" dirty="0"/>
              <a:t>3.    Secuenciación – </a:t>
            </a:r>
            <a:r>
              <a:rPr lang="es-ES" dirty="0" err="1"/>
              <a:t>Novaseq</a:t>
            </a:r>
            <a:r>
              <a:rPr lang="es-ES" dirty="0"/>
              <a:t> </a:t>
            </a:r>
            <a:r>
              <a:rPr lang="es-ES" dirty="0" err="1"/>
              <a:t>Illumina</a:t>
            </a:r>
            <a:endParaRPr lang="es-ES" dirty="0"/>
          </a:p>
          <a:p>
            <a:pPr marL="139700" indent="0">
              <a:buNone/>
            </a:pPr>
            <a:r>
              <a:rPr lang="es-ES" dirty="0"/>
              <a:t>4.    Procesamiento de datos.</a:t>
            </a:r>
          </a:p>
          <a:p>
            <a:pPr marL="654050" indent="-514350">
              <a:buAutoNum type="arabicPeriod" startAt="5"/>
            </a:pPr>
            <a:r>
              <a:rPr lang="es-ES" dirty="0"/>
              <a:t>Análisis de datos (raw data son procesados para generar matrices de expresión - bioinformática)</a:t>
            </a:r>
          </a:p>
          <a:p>
            <a:pPr marL="139700" indent="0">
              <a:buNone/>
            </a:pPr>
            <a:endParaRPr lang="es-ES" dirty="0"/>
          </a:p>
          <a:p>
            <a:pPr marL="139700" indent="0">
              <a:buNone/>
            </a:pPr>
            <a:endParaRPr lang="es-CO" dirty="0"/>
          </a:p>
          <a:p>
            <a:endParaRPr lang="es-CO" dirty="0"/>
          </a:p>
        </p:txBody>
      </p:sp>
      <p:pic>
        <p:nvPicPr>
          <p:cNvPr id="4" name="Imagen 3">
            <a:extLst>
              <a:ext uri="{FF2B5EF4-FFF2-40B4-BE49-F238E27FC236}">
                <a16:creationId xmlns:a16="http://schemas.microsoft.com/office/drawing/2014/main" id="{F80AA16C-E236-882C-D89E-8F7E84DEC2C7}"/>
              </a:ext>
            </a:extLst>
          </p:cNvPr>
          <p:cNvPicPr>
            <a:picLocks noChangeAspect="1"/>
          </p:cNvPicPr>
          <p:nvPr/>
        </p:nvPicPr>
        <p:blipFill>
          <a:blip r:embed="rId2"/>
          <a:stretch>
            <a:fillRect/>
          </a:stretch>
        </p:blipFill>
        <p:spPr>
          <a:xfrm>
            <a:off x="11049000" y="42908"/>
            <a:ext cx="953282" cy="1169136"/>
          </a:xfrm>
          <a:prstGeom prst="rect">
            <a:avLst/>
          </a:prstGeom>
        </p:spPr>
      </p:pic>
      <p:pic>
        <p:nvPicPr>
          <p:cNvPr id="5" name="Imagen 4">
            <a:extLst>
              <a:ext uri="{FF2B5EF4-FFF2-40B4-BE49-F238E27FC236}">
                <a16:creationId xmlns:a16="http://schemas.microsoft.com/office/drawing/2014/main" id="{1AC2171D-DD4E-C757-5ADF-8B03E83A8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2797820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D5ADAFF-611A-F3C1-B59C-EDA4D1C0F724}"/>
              </a:ext>
            </a:extLst>
          </p:cNvPr>
          <p:cNvPicPr>
            <a:picLocks noChangeAspect="1"/>
          </p:cNvPicPr>
          <p:nvPr/>
        </p:nvPicPr>
        <p:blipFill>
          <a:blip r:embed="rId2"/>
          <a:stretch>
            <a:fillRect/>
          </a:stretch>
        </p:blipFill>
        <p:spPr>
          <a:xfrm>
            <a:off x="2876282" y="0"/>
            <a:ext cx="6439436" cy="6858000"/>
          </a:xfrm>
          <a:prstGeom prst="rect">
            <a:avLst/>
          </a:prstGeom>
        </p:spPr>
      </p:pic>
    </p:spTree>
    <p:extLst>
      <p:ext uri="{BB962C8B-B14F-4D97-AF65-F5344CB8AC3E}">
        <p14:creationId xmlns:p14="http://schemas.microsoft.com/office/powerpoint/2010/main" val="2889383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0" descr="Mapa&#10;&#10;Descripción generada automáticamente"/>
          <p:cNvPicPr preferRelativeResize="0"/>
          <p:nvPr/>
        </p:nvPicPr>
        <p:blipFill rotWithShape="1">
          <a:blip r:embed="rId3">
            <a:alphaModFix/>
          </a:blip>
          <a:srcRect/>
          <a:stretch/>
        </p:blipFill>
        <p:spPr>
          <a:xfrm>
            <a:off x="423606" y="1295400"/>
            <a:ext cx="5085825" cy="4813608"/>
          </a:xfrm>
          <a:prstGeom prst="rect">
            <a:avLst/>
          </a:prstGeom>
          <a:noFill/>
          <a:ln>
            <a:noFill/>
          </a:ln>
        </p:spPr>
      </p:pic>
      <p:sp>
        <p:nvSpPr>
          <p:cNvPr id="374" name="Google Shape;374;p20"/>
          <p:cNvSpPr txBox="1"/>
          <p:nvPr/>
        </p:nvSpPr>
        <p:spPr>
          <a:xfrm>
            <a:off x="235900" y="117933"/>
            <a:ext cx="8471200" cy="1112000"/>
          </a:xfrm>
          <a:prstGeom prst="rect">
            <a:avLst/>
          </a:prstGeom>
          <a:noFill/>
          <a:ln>
            <a:noFill/>
          </a:ln>
        </p:spPr>
        <p:txBody>
          <a:bodyPr spcFirstLastPara="1" wrap="square" lIns="121900" tIns="121900" rIns="121900" bIns="121900" anchor="t" anchorCtr="0">
            <a:noAutofit/>
          </a:bodyPr>
          <a:lstStyle/>
          <a:p>
            <a:pPr>
              <a:buClr>
                <a:srgbClr val="000000"/>
              </a:buClr>
              <a:buSzPts val="1100"/>
            </a:pPr>
            <a:endParaRPr sz="2400" b="1">
              <a:solidFill>
                <a:srgbClr val="F04E3E"/>
              </a:solidFill>
              <a:latin typeface="Arial"/>
              <a:ea typeface="Arial"/>
              <a:cs typeface="Arial"/>
              <a:sym typeface="Arial"/>
            </a:endParaRPr>
          </a:p>
        </p:txBody>
      </p:sp>
      <p:sp>
        <p:nvSpPr>
          <p:cNvPr id="375" name="Google Shape;375;p20"/>
          <p:cNvSpPr txBox="1"/>
          <p:nvPr/>
        </p:nvSpPr>
        <p:spPr>
          <a:xfrm>
            <a:off x="1388299" y="469376"/>
            <a:ext cx="8471200" cy="1112000"/>
          </a:xfrm>
          <a:prstGeom prst="rect">
            <a:avLst/>
          </a:prstGeom>
          <a:noFill/>
          <a:ln>
            <a:noFill/>
          </a:ln>
        </p:spPr>
        <p:txBody>
          <a:bodyPr spcFirstLastPara="1" wrap="square" lIns="121900" tIns="121900" rIns="121900" bIns="121900" anchor="t" anchorCtr="0">
            <a:noAutofit/>
          </a:bodyPr>
          <a:lstStyle/>
          <a:p>
            <a:pPr algn="ctr">
              <a:buClr>
                <a:srgbClr val="000000"/>
              </a:buClr>
              <a:buSzPts val="1100"/>
            </a:pPr>
            <a:r>
              <a:rPr lang="en-US" sz="3467" b="1" dirty="0">
                <a:solidFill>
                  <a:srgbClr val="0070C0"/>
                </a:solidFill>
                <a:latin typeface="Montserrat" panose="00000500000000000000" pitchFamily="2" charset="0"/>
                <a:sym typeface="Arial"/>
              </a:rPr>
              <a:t>Unique Single Cell Data</a:t>
            </a:r>
          </a:p>
        </p:txBody>
      </p:sp>
      <p:pic>
        <p:nvPicPr>
          <p:cNvPr id="376" name="Google Shape;376;p20" descr="Gráfico&#10;&#10;Descripción generada automáticamente"/>
          <p:cNvPicPr preferRelativeResize="0"/>
          <p:nvPr/>
        </p:nvPicPr>
        <p:blipFill rotWithShape="1">
          <a:blip r:embed="rId4">
            <a:alphaModFix/>
          </a:blip>
          <a:srcRect/>
          <a:stretch/>
        </p:blipFill>
        <p:spPr>
          <a:xfrm>
            <a:off x="6382102" y="1295401"/>
            <a:ext cx="5671527" cy="4537223"/>
          </a:xfrm>
          <a:prstGeom prst="rect">
            <a:avLst/>
          </a:prstGeom>
          <a:noFill/>
          <a:ln>
            <a:noFill/>
          </a:ln>
        </p:spPr>
      </p:pic>
      <p:pic>
        <p:nvPicPr>
          <p:cNvPr id="377" name="Google Shape;377;p20"/>
          <p:cNvPicPr preferRelativeResize="0"/>
          <p:nvPr/>
        </p:nvPicPr>
        <p:blipFill rotWithShape="1">
          <a:blip r:embed="rId5">
            <a:alphaModFix/>
          </a:blip>
          <a:srcRect l="13181" t="19123" r="51224" b="50826"/>
          <a:stretch/>
        </p:blipFill>
        <p:spPr>
          <a:xfrm>
            <a:off x="3815031" y="2617779"/>
            <a:ext cx="2130736" cy="1015099"/>
          </a:xfrm>
          <a:prstGeom prst="rect">
            <a:avLst/>
          </a:prstGeom>
          <a:noFill/>
          <a:ln>
            <a:noFill/>
          </a:ln>
        </p:spPr>
      </p:pic>
      <p:pic>
        <p:nvPicPr>
          <p:cNvPr id="378" name="Google Shape;378;p20" descr="Mapa, Gráfico de dispersión&#10;&#10;Descripción generada automáticamente"/>
          <p:cNvPicPr preferRelativeResize="0"/>
          <p:nvPr/>
        </p:nvPicPr>
        <p:blipFill rotWithShape="1">
          <a:blip r:embed="rId6">
            <a:alphaModFix/>
          </a:blip>
          <a:srcRect/>
          <a:stretch/>
        </p:blipFill>
        <p:spPr>
          <a:xfrm>
            <a:off x="6361324" y="1229934"/>
            <a:ext cx="5692305" cy="4759127"/>
          </a:xfrm>
          <a:prstGeom prst="rect">
            <a:avLst/>
          </a:prstGeom>
          <a:noFill/>
          <a:ln>
            <a:noFill/>
          </a:ln>
        </p:spPr>
      </p:pic>
    </p:spTree>
    <p:extLst>
      <p:ext uri="{BB962C8B-B14F-4D97-AF65-F5344CB8AC3E}">
        <p14:creationId xmlns:p14="http://schemas.microsoft.com/office/powerpoint/2010/main" val="1929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1"/>
          <p:cNvSpPr txBox="1">
            <a:spLocks noGrp="1"/>
          </p:cNvSpPr>
          <p:nvPr>
            <p:ph type="sldNum" idx="12"/>
          </p:nvPr>
        </p:nvSpPr>
        <p:spPr>
          <a:xfrm>
            <a:off x="11296611" y="6217623"/>
            <a:ext cx="731600" cy="524800"/>
          </a:xfrm>
          <a:prstGeom prst="rect">
            <a:avLst/>
          </a:prstGeom>
          <a:noFill/>
          <a:ln>
            <a:noFill/>
          </a:ln>
        </p:spPr>
        <p:txBody>
          <a:bodyPr spcFirstLastPara="1" vert="horz" wrap="square" lIns="121900" tIns="121900" rIns="121900" bIns="121900" rtlCol="0" anchor="ctr" anchorCtr="0">
            <a:normAutofit/>
          </a:bodyPr>
          <a:lstStyle/>
          <a:p>
            <a:pPr>
              <a:buSzPts val="1000"/>
            </a:pPr>
            <a:fld id="{00000000-1234-1234-1234-123412341234}" type="slidenum">
              <a:rPr lang="en-US"/>
              <a:pPr>
                <a:buSzPts val="1000"/>
              </a:pPr>
              <a:t>17</a:t>
            </a:fld>
            <a:endParaRPr/>
          </a:p>
        </p:txBody>
      </p:sp>
      <p:sp>
        <p:nvSpPr>
          <p:cNvPr id="385" name="Google Shape;385;p21"/>
          <p:cNvSpPr txBox="1"/>
          <p:nvPr/>
        </p:nvSpPr>
        <p:spPr>
          <a:xfrm>
            <a:off x="7633837" y="6341543"/>
            <a:ext cx="3810000" cy="276959"/>
          </a:xfrm>
          <a:prstGeom prst="rect">
            <a:avLst/>
          </a:prstGeom>
          <a:noFill/>
          <a:ln>
            <a:noFill/>
          </a:ln>
        </p:spPr>
        <p:txBody>
          <a:bodyPr spcFirstLastPara="1" wrap="square" lIns="91433" tIns="45700" rIns="91433" bIns="45700" anchor="t" anchorCtr="0">
            <a:spAutoFit/>
          </a:bodyPr>
          <a:lstStyle/>
          <a:p>
            <a:r>
              <a:rPr lang="en-US" sz="1200" dirty="0">
                <a:solidFill>
                  <a:srgbClr val="000000"/>
                </a:solidFill>
                <a:latin typeface="Montserrat" panose="00000500000000000000" pitchFamily="2" charset="0"/>
                <a:sym typeface="Arial"/>
              </a:rPr>
              <a:t>Signor &amp; </a:t>
            </a:r>
            <a:r>
              <a:rPr lang="en-US" sz="1200" dirty="0" err="1">
                <a:solidFill>
                  <a:srgbClr val="000000"/>
                </a:solidFill>
                <a:latin typeface="Montserrat" panose="00000500000000000000" pitchFamily="2" charset="0"/>
                <a:sym typeface="Arial"/>
              </a:rPr>
              <a:t>Nuzhdin</a:t>
            </a:r>
            <a:r>
              <a:rPr lang="en-US" sz="1200" dirty="0">
                <a:solidFill>
                  <a:srgbClr val="000000"/>
                </a:solidFill>
                <a:latin typeface="Montserrat" panose="00000500000000000000" pitchFamily="2" charset="0"/>
                <a:sym typeface="Arial"/>
              </a:rPr>
              <a:t>. (2018) </a:t>
            </a:r>
            <a:r>
              <a:rPr lang="en-US" sz="1200" i="1" dirty="0">
                <a:solidFill>
                  <a:srgbClr val="000000"/>
                </a:solidFill>
                <a:latin typeface="Montserrat" panose="00000500000000000000" pitchFamily="2" charset="0"/>
                <a:sym typeface="Arial"/>
              </a:rPr>
              <a:t>Trends in Genetics</a:t>
            </a:r>
            <a:endParaRPr sz="1467" dirty="0">
              <a:latin typeface="Montserrat" panose="00000500000000000000" pitchFamily="2" charset="0"/>
            </a:endParaRPr>
          </a:p>
        </p:txBody>
      </p:sp>
      <p:pic>
        <p:nvPicPr>
          <p:cNvPr id="386" name="Google Shape;386;p21"/>
          <p:cNvPicPr preferRelativeResize="0"/>
          <p:nvPr/>
        </p:nvPicPr>
        <p:blipFill rotWithShape="1">
          <a:blip r:embed="rId3">
            <a:alphaModFix/>
          </a:blip>
          <a:srcRect l="36372" t="10083" r="25910"/>
          <a:stretch/>
        </p:blipFill>
        <p:spPr>
          <a:xfrm>
            <a:off x="7629572" y="1662406"/>
            <a:ext cx="3341377" cy="3573117"/>
          </a:xfrm>
          <a:prstGeom prst="rect">
            <a:avLst/>
          </a:prstGeom>
          <a:noFill/>
          <a:ln>
            <a:noFill/>
          </a:ln>
        </p:spPr>
      </p:pic>
      <p:sp>
        <p:nvSpPr>
          <p:cNvPr id="387" name="Google Shape;387;p21"/>
          <p:cNvSpPr/>
          <p:nvPr/>
        </p:nvSpPr>
        <p:spPr>
          <a:xfrm>
            <a:off x="1483602" y="2874971"/>
            <a:ext cx="1971471" cy="746851"/>
          </a:xfrm>
          <a:prstGeom prst="roundRect">
            <a:avLst>
              <a:gd name="adj" fmla="val 16667"/>
            </a:avLst>
          </a:prstGeom>
          <a:solidFill>
            <a:srgbClr val="DBD6C8"/>
          </a:solidFill>
          <a:ln w="25400" cap="flat" cmpd="sng">
            <a:solidFill>
              <a:srgbClr val="DBD6C8"/>
            </a:solidFill>
            <a:prstDash val="solid"/>
            <a:round/>
            <a:headEnd type="none" w="sm" len="sm"/>
            <a:tailEnd type="none" w="sm" len="sm"/>
          </a:ln>
        </p:spPr>
        <p:txBody>
          <a:bodyPr spcFirstLastPara="1" wrap="square" lIns="121900" tIns="60933" rIns="121900" bIns="60933" anchor="ctr" anchorCtr="0">
            <a:noAutofit/>
          </a:bodyPr>
          <a:lstStyle/>
          <a:p>
            <a:pPr algn="ctr"/>
            <a:r>
              <a:rPr lang="en-US" sz="3200" b="1" dirty="0">
                <a:solidFill>
                  <a:srgbClr val="00B050"/>
                </a:solidFill>
                <a:latin typeface="Arial"/>
                <a:ea typeface="Arial"/>
                <a:cs typeface="Arial"/>
                <a:sym typeface="Arial"/>
              </a:rPr>
              <a:t>T</a:t>
            </a:r>
            <a:r>
              <a:rPr lang="en-US" sz="2400" b="1" dirty="0">
                <a:solidFill>
                  <a:srgbClr val="FF0000"/>
                </a:solidFill>
                <a:latin typeface="Arial"/>
                <a:ea typeface="Arial"/>
                <a:cs typeface="Arial"/>
                <a:sym typeface="Arial"/>
              </a:rPr>
              <a:t>G</a:t>
            </a:r>
            <a:r>
              <a:rPr lang="en-US" sz="1400" b="1" dirty="0">
                <a:solidFill>
                  <a:srgbClr val="FFFF00"/>
                </a:solidFill>
                <a:latin typeface="Arial"/>
                <a:ea typeface="Arial"/>
                <a:cs typeface="Arial"/>
                <a:sym typeface="Arial"/>
              </a:rPr>
              <a:t>C</a:t>
            </a:r>
            <a:r>
              <a:rPr lang="en-US" sz="1400" b="1" dirty="0">
                <a:solidFill>
                  <a:srgbClr val="101010"/>
                </a:solidFill>
                <a:latin typeface="Arial"/>
                <a:ea typeface="Arial"/>
                <a:cs typeface="Arial"/>
                <a:sym typeface="Arial"/>
              </a:rPr>
              <a:t>A</a:t>
            </a:r>
            <a:r>
              <a:rPr lang="en-US" sz="1400" b="1" dirty="0">
                <a:solidFill>
                  <a:srgbClr val="00B050"/>
                </a:solidFill>
                <a:latin typeface="Arial"/>
                <a:ea typeface="Arial"/>
                <a:cs typeface="Arial"/>
                <a:sym typeface="Arial"/>
              </a:rPr>
              <a:t>T</a:t>
            </a:r>
            <a:r>
              <a:rPr lang="en-US" sz="2400" b="1" dirty="0">
                <a:solidFill>
                  <a:srgbClr val="FFFF00"/>
                </a:solidFill>
                <a:latin typeface="Arial"/>
                <a:ea typeface="Arial"/>
                <a:cs typeface="Arial"/>
                <a:sym typeface="Arial"/>
              </a:rPr>
              <a:t>C</a:t>
            </a:r>
            <a:r>
              <a:rPr lang="en-US" sz="2400" b="1" dirty="0">
                <a:solidFill>
                  <a:srgbClr val="101010"/>
                </a:solidFill>
                <a:latin typeface="Arial"/>
                <a:ea typeface="Arial"/>
                <a:cs typeface="Arial"/>
                <a:sym typeface="Arial"/>
              </a:rPr>
              <a:t>A</a:t>
            </a:r>
            <a:r>
              <a:rPr lang="en-US" sz="4000" b="1" dirty="0">
                <a:solidFill>
                  <a:srgbClr val="00B050"/>
                </a:solidFill>
                <a:latin typeface="Arial"/>
                <a:ea typeface="Arial"/>
                <a:cs typeface="Arial"/>
                <a:sym typeface="Arial"/>
              </a:rPr>
              <a:t>T</a:t>
            </a:r>
            <a:r>
              <a:rPr lang="en-US" sz="2000" b="1" dirty="0">
                <a:solidFill>
                  <a:srgbClr val="FF0000"/>
                </a:solidFill>
                <a:latin typeface="Arial"/>
                <a:ea typeface="Arial"/>
                <a:cs typeface="Arial"/>
                <a:sym typeface="Arial"/>
              </a:rPr>
              <a:t>G</a:t>
            </a:r>
            <a:endParaRPr sz="1400" b="1" dirty="0">
              <a:solidFill>
                <a:srgbClr val="FF0000"/>
              </a:solidFill>
              <a:latin typeface="Arial"/>
              <a:ea typeface="Arial"/>
              <a:cs typeface="Arial"/>
              <a:sym typeface="Arial"/>
            </a:endParaRPr>
          </a:p>
        </p:txBody>
      </p:sp>
      <p:sp>
        <p:nvSpPr>
          <p:cNvPr id="388" name="Google Shape;388;p21"/>
          <p:cNvSpPr/>
          <p:nvPr/>
        </p:nvSpPr>
        <p:spPr>
          <a:xfrm>
            <a:off x="1483602" y="3967627"/>
            <a:ext cx="1971471" cy="746851"/>
          </a:xfrm>
          <a:prstGeom prst="roundRect">
            <a:avLst>
              <a:gd name="adj" fmla="val 16667"/>
            </a:avLst>
          </a:prstGeom>
          <a:solidFill>
            <a:srgbClr val="DBD6C8"/>
          </a:solidFill>
          <a:ln w="25400" cap="flat" cmpd="sng">
            <a:solidFill>
              <a:srgbClr val="DBD6C8"/>
            </a:solidFill>
            <a:prstDash val="solid"/>
            <a:round/>
            <a:headEnd type="none" w="sm" len="sm"/>
            <a:tailEnd type="none" w="sm" len="sm"/>
          </a:ln>
        </p:spPr>
        <p:txBody>
          <a:bodyPr spcFirstLastPara="1" wrap="square" lIns="121900" tIns="60933" rIns="121900" bIns="60933" anchor="ctr" anchorCtr="0">
            <a:noAutofit/>
          </a:bodyPr>
          <a:lstStyle/>
          <a:p>
            <a:pPr algn="ctr"/>
            <a:r>
              <a:rPr lang="en-US" sz="3200" b="1">
                <a:solidFill>
                  <a:srgbClr val="101010"/>
                </a:solidFill>
                <a:latin typeface="Arial"/>
                <a:ea typeface="Arial"/>
                <a:cs typeface="Arial"/>
                <a:sym typeface="Arial"/>
              </a:rPr>
              <a:t>A</a:t>
            </a:r>
            <a:r>
              <a:rPr lang="en-US" sz="2400" b="1">
                <a:solidFill>
                  <a:srgbClr val="FF0000"/>
                </a:solidFill>
                <a:latin typeface="Arial"/>
                <a:ea typeface="Arial"/>
                <a:cs typeface="Arial"/>
                <a:sym typeface="Arial"/>
              </a:rPr>
              <a:t>G</a:t>
            </a:r>
            <a:r>
              <a:rPr lang="en-US" sz="1400" b="1">
                <a:solidFill>
                  <a:srgbClr val="FFFF00"/>
                </a:solidFill>
                <a:latin typeface="Arial"/>
                <a:ea typeface="Arial"/>
                <a:cs typeface="Arial"/>
                <a:sym typeface="Arial"/>
              </a:rPr>
              <a:t>C</a:t>
            </a:r>
            <a:r>
              <a:rPr lang="en-US" sz="1400" b="1">
                <a:solidFill>
                  <a:srgbClr val="101010"/>
                </a:solidFill>
                <a:latin typeface="Arial"/>
                <a:ea typeface="Arial"/>
                <a:cs typeface="Arial"/>
                <a:sym typeface="Arial"/>
              </a:rPr>
              <a:t>A</a:t>
            </a:r>
            <a:r>
              <a:rPr lang="en-US" sz="1400" b="1">
                <a:solidFill>
                  <a:srgbClr val="00B050"/>
                </a:solidFill>
                <a:latin typeface="Arial"/>
                <a:ea typeface="Arial"/>
                <a:cs typeface="Arial"/>
                <a:sym typeface="Arial"/>
              </a:rPr>
              <a:t>T</a:t>
            </a:r>
            <a:r>
              <a:rPr lang="en-US" sz="2400" b="1">
                <a:solidFill>
                  <a:srgbClr val="FFFF00"/>
                </a:solidFill>
                <a:latin typeface="Arial"/>
                <a:ea typeface="Arial"/>
                <a:cs typeface="Arial"/>
                <a:sym typeface="Arial"/>
              </a:rPr>
              <a:t>C</a:t>
            </a:r>
            <a:r>
              <a:rPr lang="en-US" sz="2400" b="1">
                <a:solidFill>
                  <a:srgbClr val="101010"/>
                </a:solidFill>
                <a:latin typeface="Arial"/>
                <a:ea typeface="Arial"/>
                <a:cs typeface="Arial"/>
                <a:sym typeface="Arial"/>
              </a:rPr>
              <a:t>A</a:t>
            </a:r>
            <a:r>
              <a:rPr lang="en-US" sz="4000" b="1">
                <a:solidFill>
                  <a:srgbClr val="00B050"/>
                </a:solidFill>
                <a:latin typeface="Arial"/>
                <a:ea typeface="Arial"/>
                <a:cs typeface="Arial"/>
                <a:sym typeface="Arial"/>
              </a:rPr>
              <a:t>T</a:t>
            </a:r>
            <a:r>
              <a:rPr lang="en-US" sz="2000" b="1">
                <a:solidFill>
                  <a:srgbClr val="FF0000"/>
                </a:solidFill>
                <a:latin typeface="Arial"/>
                <a:ea typeface="Arial"/>
                <a:cs typeface="Arial"/>
                <a:sym typeface="Arial"/>
              </a:rPr>
              <a:t>G</a:t>
            </a:r>
            <a:endParaRPr sz="1400" b="1">
              <a:solidFill>
                <a:srgbClr val="FF0000"/>
              </a:solidFill>
              <a:latin typeface="Arial"/>
              <a:ea typeface="Arial"/>
              <a:cs typeface="Arial"/>
              <a:sym typeface="Arial"/>
            </a:endParaRPr>
          </a:p>
        </p:txBody>
      </p:sp>
      <p:sp>
        <p:nvSpPr>
          <p:cNvPr id="389" name="Google Shape;389;p21"/>
          <p:cNvSpPr/>
          <p:nvPr/>
        </p:nvSpPr>
        <p:spPr>
          <a:xfrm>
            <a:off x="1695104" y="2786822"/>
            <a:ext cx="290777" cy="2181117"/>
          </a:xfrm>
          <a:prstGeom prst="rect">
            <a:avLst/>
          </a:prstGeom>
          <a:noFill/>
          <a:ln w="190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pic>
        <p:nvPicPr>
          <p:cNvPr id="390" name="Google Shape;390;p21" descr="Flecha lineal: recto con relleno sólido"/>
          <p:cNvPicPr preferRelativeResize="0"/>
          <p:nvPr/>
        </p:nvPicPr>
        <p:blipFill rotWithShape="1">
          <a:blip r:embed="rId4">
            <a:alphaModFix/>
          </a:blip>
          <a:srcRect/>
          <a:stretch/>
        </p:blipFill>
        <p:spPr>
          <a:xfrm rot="9150874">
            <a:off x="3647383" y="2571917"/>
            <a:ext cx="746851" cy="746851"/>
          </a:xfrm>
          <a:prstGeom prst="rect">
            <a:avLst/>
          </a:prstGeom>
          <a:noFill/>
          <a:ln>
            <a:noFill/>
          </a:ln>
        </p:spPr>
      </p:pic>
      <p:pic>
        <p:nvPicPr>
          <p:cNvPr id="391" name="Google Shape;391;p21" descr="Flecha lineal: recto con relleno sólido"/>
          <p:cNvPicPr preferRelativeResize="0"/>
          <p:nvPr/>
        </p:nvPicPr>
        <p:blipFill rotWithShape="1">
          <a:blip r:embed="rId4">
            <a:alphaModFix/>
          </a:blip>
          <a:srcRect/>
          <a:stretch/>
        </p:blipFill>
        <p:spPr>
          <a:xfrm rot="-8174358">
            <a:off x="3578003" y="4463205"/>
            <a:ext cx="746851" cy="746851"/>
          </a:xfrm>
          <a:prstGeom prst="rect">
            <a:avLst/>
          </a:prstGeom>
          <a:noFill/>
          <a:ln>
            <a:noFill/>
          </a:ln>
        </p:spPr>
      </p:pic>
      <p:sp>
        <p:nvSpPr>
          <p:cNvPr id="392" name="Google Shape;392;p21"/>
          <p:cNvSpPr txBox="1"/>
          <p:nvPr/>
        </p:nvSpPr>
        <p:spPr>
          <a:xfrm>
            <a:off x="1546863" y="3649217"/>
            <a:ext cx="616448" cy="646276"/>
          </a:xfrm>
          <a:prstGeom prst="rect">
            <a:avLst/>
          </a:prstGeom>
          <a:noFill/>
          <a:ln>
            <a:noFill/>
          </a:ln>
        </p:spPr>
        <p:txBody>
          <a:bodyPr spcFirstLastPara="1" wrap="square" lIns="121900" tIns="60933" rIns="121900" bIns="60933" anchor="t" anchorCtr="0">
            <a:spAutoFit/>
          </a:bodyPr>
          <a:lstStyle/>
          <a:p>
            <a:r>
              <a:rPr lang="en-US" sz="1600">
                <a:solidFill>
                  <a:srgbClr val="222222"/>
                </a:solidFill>
                <a:latin typeface="Play"/>
                <a:ea typeface="Play"/>
                <a:cs typeface="Play"/>
                <a:sym typeface="Play"/>
              </a:rPr>
              <a:t>SNP</a:t>
            </a:r>
            <a:r>
              <a:rPr lang="en-US">
                <a:solidFill>
                  <a:srgbClr val="222222"/>
                </a:solidFill>
                <a:latin typeface="Arial"/>
                <a:ea typeface="Arial"/>
                <a:cs typeface="Arial"/>
                <a:sym typeface="Arial"/>
              </a:rPr>
              <a:t> </a:t>
            </a:r>
            <a:endParaRPr sz="1400">
              <a:solidFill>
                <a:srgbClr val="000000"/>
              </a:solidFill>
              <a:latin typeface="Arial"/>
              <a:ea typeface="Arial"/>
              <a:cs typeface="Arial"/>
              <a:sym typeface="Arial"/>
            </a:endParaRPr>
          </a:p>
        </p:txBody>
      </p:sp>
      <p:grpSp>
        <p:nvGrpSpPr>
          <p:cNvPr id="393" name="Google Shape;393;p21"/>
          <p:cNvGrpSpPr/>
          <p:nvPr/>
        </p:nvGrpSpPr>
        <p:grpSpPr>
          <a:xfrm>
            <a:off x="1253143" y="1591347"/>
            <a:ext cx="1507224" cy="965283"/>
            <a:chOff x="550739" y="2209915"/>
            <a:chExt cx="1507224" cy="965282"/>
          </a:xfrm>
        </p:grpSpPr>
        <p:grpSp>
          <p:nvGrpSpPr>
            <p:cNvPr id="394" name="Google Shape;394;p21" descr="Usuarios con relleno sólido"/>
            <p:cNvGrpSpPr/>
            <p:nvPr/>
          </p:nvGrpSpPr>
          <p:grpSpPr>
            <a:xfrm>
              <a:off x="831005" y="2676088"/>
              <a:ext cx="800099" cy="499109"/>
              <a:chOff x="2933698" y="2370782"/>
              <a:chExt cx="800099" cy="499109"/>
            </a:xfrm>
          </p:grpSpPr>
          <p:sp>
            <p:nvSpPr>
              <p:cNvPr id="395" name="Google Shape;395;p21"/>
              <p:cNvSpPr/>
              <p:nvPr/>
            </p:nvSpPr>
            <p:spPr>
              <a:xfrm>
                <a:off x="3019423" y="2370782"/>
                <a:ext cx="171450" cy="171449"/>
              </a:xfrm>
              <a:custGeom>
                <a:avLst/>
                <a:gdLst/>
                <a:ahLst/>
                <a:cxnLst/>
                <a:rect l="l" t="t" r="r" b="b"/>
                <a:pathLst>
                  <a:path w="171450" h="171449" extrusionOk="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sp>
            <p:nvSpPr>
              <p:cNvPr id="396" name="Google Shape;396;p21"/>
              <p:cNvSpPr/>
              <p:nvPr/>
            </p:nvSpPr>
            <p:spPr>
              <a:xfrm>
                <a:off x="3476623" y="2370782"/>
                <a:ext cx="171450" cy="171449"/>
              </a:xfrm>
              <a:custGeom>
                <a:avLst/>
                <a:gdLst/>
                <a:ahLst/>
                <a:cxnLst/>
                <a:rect l="l" t="t" r="r" b="b"/>
                <a:pathLst>
                  <a:path w="171450" h="171449" extrusionOk="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sp>
            <p:nvSpPr>
              <p:cNvPr id="397" name="Google Shape;397;p21"/>
              <p:cNvSpPr/>
              <p:nvPr/>
            </p:nvSpPr>
            <p:spPr>
              <a:xfrm>
                <a:off x="3162298" y="2698442"/>
                <a:ext cx="342900" cy="171449"/>
              </a:xfrm>
              <a:custGeom>
                <a:avLst/>
                <a:gdLst/>
                <a:ahLst/>
                <a:cxnLst/>
                <a:rect l="l" t="t" r="r" b="b"/>
                <a:pathLst>
                  <a:path w="342900" h="171449" extrusionOk="0">
                    <a:moveTo>
                      <a:pt x="342900" y="171450"/>
                    </a:moveTo>
                    <a:lnTo>
                      <a:pt x="342900" y="85725"/>
                    </a:lnTo>
                    <a:cubicBezTo>
                      <a:pt x="342900" y="72390"/>
                      <a:pt x="337185" y="59055"/>
                      <a:pt x="325755" y="51435"/>
                    </a:cubicBezTo>
                    <a:cubicBezTo>
                      <a:pt x="302895" y="32385"/>
                      <a:pt x="272415" y="19050"/>
                      <a:pt x="241935" y="11430"/>
                    </a:cubicBezTo>
                    <a:cubicBezTo>
                      <a:pt x="220980" y="5715"/>
                      <a:pt x="196215" y="0"/>
                      <a:pt x="171450" y="0"/>
                    </a:cubicBezTo>
                    <a:cubicBezTo>
                      <a:pt x="148590" y="0"/>
                      <a:pt x="123825" y="3810"/>
                      <a:pt x="100965" y="11430"/>
                    </a:cubicBezTo>
                    <a:cubicBezTo>
                      <a:pt x="70485" y="19050"/>
                      <a:pt x="41910" y="34290"/>
                      <a:pt x="17145" y="51435"/>
                    </a:cubicBezTo>
                    <a:cubicBezTo>
                      <a:pt x="5715" y="60960"/>
                      <a:pt x="0" y="72390"/>
                      <a:pt x="0" y="85725"/>
                    </a:cubicBezTo>
                    <a:lnTo>
                      <a:pt x="0" y="171450"/>
                    </a:lnTo>
                    <a:lnTo>
                      <a:pt x="342900" y="171450"/>
                    </a:ln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sp>
            <p:nvSpPr>
              <p:cNvPr id="398" name="Google Shape;398;p21"/>
              <p:cNvSpPr/>
              <p:nvPr/>
            </p:nvSpPr>
            <p:spPr>
              <a:xfrm>
                <a:off x="3248023" y="2504132"/>
                <a:ext cx="171450" cy="171450"/>
              </a:xfrm>
              <a:custGeom>
                <a:avLst/>
                <a:gdLst/>
                <a:ahLst/>
                <a:cxnLst/>
                <a:rect l="l" t="t" r="r" b="b"/>
                <a:pathLst>
                  <a:path w="171450" h="171450" extrusionOk="0">
                    <a:moveTo>
                      <a:pt x="171450" y="85725"/>
                    </a:moveTo>
                    <a:cubicBezTo>
                      <a:pt x="171450" y="133070"/>
                      <a:pt x="133070" y="171450"/>
                      <a:pt x="85725" y="171450"/>
                    </a:cubicBezTo>
                    <a:cubicBezTo>
                      <a:pt x="38380" y="171450"/>
                      <a:pt x="0" y="133070"/>
                      <a:pt x="0" y="85725"/>
                    </a:cubicBezTo>
                    <a:cubicBezTo>
                      <a:pt x="0" y="38380"/>
                      <a:pt x="38380" y="0"/>
                      <a:pt x="85725" y="0"/>
                    </a:cubicBezTo>
                    <a:cubicBezTo>
                      <a:pt x="133070" y="0"/>
                      <a:pt x="171450" y="38380"/>
                      <a:pt x="171450" y="85725"/>
                    </a:cubicBez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sp>
            <p:nvSpPr>
              <p:cNvPr id="399" name="Google Shape;399;p21"/>
              <p:cNvSpPr/>
              <p:nvPr/>
            </p:nvSpPr>
            <p:spPr>
              <a:xfrm>
                <a:off x="3423283" y="2565092"/>
                <a:ext cx="310514" cy="171450"/>
              </a:xfrm>
              <a:custGeom>
                <a:avLst/>
                <a:gdLst/>
                <a:ahLst/>
                <a:cxnLst/>
                <a:rect l="l" t="t" r="r" b="b"/>
                <a:pathLst>
                  <a:path w="310514" h="171450" extrusionOk="0">
                    <a:moveTo>
                      <a:pt x="293370" y="51435"/>
                    </a:moveTo>
                    <a:cubicBezTo>
                      <a:pt x="270510" y="32385"/>
                      <a:pt x="240030" y="19050"/>
                      <a:pt x="209550" y="11430"/>
                    </a:cubicBezTo>
                    <a:cubicBezTo>
                      <a:pt x="188595" y="5715"/>
                      <a:pt x="163830" y="0"/>
                      <a:pt x="139065" y="0"/>
                    </a:cubicBezTo>
                    <a:cubicBezTo>
                      <a:pt x="116205" y="0"/>
                      <a:pt x="91440" y="3810"/>
                      <a:pt x="68580" y="11430"/>
                    </a:cubicBezTo>
                    <a:cubicBezTo>
                      <a:pt x="57150" y="15240"/>
                      <a:pt x="45720" y="19050"/>
                      <a:pt x="34290" y="24765"/>
                    </a:cubicBezTo>
                    <a:lnTo>
                      <a:pt x="34290" y="26670"/>
                    </a:lnTo>
                    <a:cubicBezTo>
                      <a:pt x="34290" y="59055"/>
                      <a:pt x="20955" y="89535"/>
                      <a:pt x="0" y="110490"/>
                    </a:cubicBezTo>
                    <a:cubicBezTo>
                      <a:pt x="36195" y="121920"/>
                      <a:pt x="64770" y="137160"/>
                      <a:pt x="87630" y="154305"/>
                    </a:cubicBezTo>
                    <a:cubicBezTo>
                      <a:pt x="93345" y="160020"/>
                      <a:pt x="99060" y="163830"/>
                      <a:pt x="102870" y="171450"/>
                    </a:cubicBezTo>
                    <a:lnTo>
                      <a:pt x="310515" y="171450"/>
                    </a:lnTo>
                    <a:lnTo>
                      <a:pt x="310515" y="85725"/>
                    </a:lnTo>
                    <a:cubicBezTo>
                      <a:pt x="310515" y="72390"/>
                      <a:pt x="304800" y="59055"/>
                      <a:pt x="293370" y="51435"/>
                    </a:cubicBez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sp>
            <p:nvSpPr>
              <p:cNvPr id="400" name="Google Shape;400;p21"/>
              <p:cNvSpPr/>
              <p:nvPr/>
            </p:nvSpPr>
            <p:spPr>
              <a:xfrm>
                <a:off x="2933698" y="2565092"/>
                <a:ext cx="310514" cy="171450"/>
              </a:xfrm>
              <a:custGeom>
                <a:avLst/>
                <a:gdLst/>
                <a:ahLst/>
                <a:cxnLst/>
                <a:rect l="l" t="t" r="r" b="b"/>
                <a:pathLst>
                  <a:path w="310514" h="171450" extrusionOk="0">
                    <a:moveTo>
                      <a:pt x="222885" y="154305"/>
                    </a:moveTo>
                    <a:lnTo>
                      <a:pt x="222885" y="154305"/>
                    </a:lnTo>
                    <a:cubicBezTo>
                      <a:pt x="249555" y="135255"/>
                      <a:pt x="280035" y="120015"/>
                      <a:pt x="310515" y="110490"/>
                    </a:cubicBezTo>
                    <a:cubicBezTo>
                      <a:pt x="289560" y="87630"/>
                      <a:pt x="276225" y="59055"/>
                      <a:pt x="276225" y="26670"/>
                    </a:cubicBezTo>
                    <a:cubicBezTo>
                      <a:pt x="276225" y="24765"/>
                      <a:pt x="276225" y="24765"/>
                      <a:pt x="276225" y="22860"/>
                    </a:cubicBezTo>
                    <a:cubicBezTo>
                      <a:pt x="264795" y="19050"/>
                      <a:pt x="253365" y="13335"/>
                      <a:pt x="241935" y="11430"/>
                    </a:cubicBezTo>
                    <a:cubicBezTo>
                      <a:pt x="220980" y="5715"/>
                      <a:pt x="196215" y="0"/>
                      <a:pt x="171450" y="0"/>
                    </a:cubicBezTo>
                    <a:cubicBezTo>
                      <a:pt x="148590" y="0"/>
                      <a:pt x="123825" y="3810"/>
                      <a:pt x="100965" y="11430"/>
                    </a:cubicBezTo>
                    <a:cubicBezTo>
                      <a:pt x="70485" y="20955"/>
                      <a:pt x="41910" y="34290"/>
                      <a:pt x="17145" y="51435"/>
                    </a:cubicBezTo>
                    <a:cubicBezTo>
                      <a:pt x="5715" y="59055"/>
                      <a:pt x="0" y="72390"/>
                      <a:pt x="0" y="85725"/>
                    </a:cubicBezTo>
                    <a:lnTo>
                      <a:pt x="0" y="171450"/>
                    </a:lnTo>
                    <a:lnTo>
                      <a:pt x="205740" y="171450"/>
                    </a:lnTo>
                    <a:cubicBezTo>
                      <a:pt x="211455" y="163830"/>
                      <a:pt x="215265" y="160020"/>
                      <a:pt x="222885" y="154305"/>
                    </a:cubicBezTo>
                    <a:close/>
                  </a:path>
                </a:pathLst>
              </a:custGeom>
              <a:solidFill>
                <a:srgbClr val="000000"/>
              </a:solidFill>
              <a:ln>
                <a:noFill/>
              </a:ln>
            </p:spPr>
            <p:txBody>
              <a:bodyPr spcFirstLastPara="1" wrap="square" lIns="121900" tIns="60933" rIns="121900" bIns="60933" anchor="ctr" anchorCtr="0">
                <a:noAutofit/>
              </a:bodyPr>
              <a:lstStyle/>
              <a:p>
                <a:endParaRPr sz="1400">
                  <a:solidFill>
                    <a:srgbClr val="000000"/>
                  </a:solidFill>
                  <a:latin typeface="Arial"/>
                  <a:ea typeface="Arial"/>
                  <a:cs typeface="Arial"/>
                  <a:sym typeface="Arial"/>
                </a:endParaRPr>
              </a:p>
            </p:txBody>
          </p:sp>
        </p:grpSp>
        <p:sp>
          <p:nvSpPr>
            <p:cNvPr id="401" name="Google Shape;401;p21"/>
            <p:cNvSpPr txBox="1"/>
            <p:nvPr/>
          </p:nvSpPr>
          <p:spPr>
            <a:xfrm>
              <a:off x="550739" y="2209915"/>
              <a:ext cx="1507224" cy="707845"/>
            </a:xfrm>
            <a:prstGeom prst="rect">
              <a:avLst/>
            </a:prstGeom>
            <a:noFill/>
            <a:ln>
              <a:noFill/>
            </a:ln>
          </p:spPr>
          <p:txBody>
            <a:bodyPr spcFirstLastPara="1" wrap="square" lIns="91433" tIns="45700" rIns="91433" bIns="45700" anchor="t" anchorCtr="0">
              <a:spAutoFit/>
            </a:bodyPr>
            <a:lstStyle/>
            <a:p>
              <a:pPr algn="ctr"/>
              <a:r>
                <a:rPr lang="en-US" sz="2000">
                  <a:solidFill>
                    <a:srgbClr val="000000"/>
                  </a:solidFill>
                  <a:latin typeface="Arial"/>
                  <a:ea typeface="Arial"/>
                  <a:cs typeface="Arial"/>
                  <a:sym typeface="Arial"/>
                </a:rPr>
                <a:t>Población 1</a:t>
              </a:r>
              <a:endParaRPr sz="2400"/>
            </a:p>
          </p:txBody>
        </p:sp>
      </p:grpSp>
      <p:grpSp>
        <p:nvGrpSpPr>
          <p:cNvPr id="402" name="Google Shape;402;p21"/>
          <p:cNvGrpSpPr/>
          <p:nvPr/>
        </p:nvGrpSpPr>
        <p:grpSpPr>
          <a:xfrm>
            <a:off x="1253144" y="5150747"/>
            <a:ext cx="1449715" cy="1219707"/>
            <a:chOff x="8198092" y="1904609"/>
            <a:chExt cx="1449715" cy="1219706"/>
          </a:xfrm>
        </p:grpSpPr>
        <p:pic>
          <p:nvPicPr>
            <p:cNvPr id="403" name="Google Shape;403;p21" descr="Usuarios con relleno sólido"/>
            <p:cNvPicPr preferRelativeResize="0"/>
            <p:nvPr/>
          </p:nvPicPr>
          <p:blipFill rotWithShape="1">
            <a:blip r:embed="rId5">
              <a:alphaModFix/>
            </a:blip>
            <a:srcRect/>
            <a:stretch/>
          </p:blipFill>
          <p:spPr>
            <a:xfrm>
              <a:off x="8402917" y="2209915"/>
              <a:ext cx="914400" cy="914400"/>
            </a:xfrm>
            <a:prstGeom prst="rect">
              <a:avLst/>
            </a:prstGeom>
            <a:noFill/>
            <a:ln>
              <a:noFill/>
            </a:ln>
          </p:spPr>
        </p:pic>
        <p:sp>
          <p:nvSpPr>
            <p:cNvPr id="404" name="Google Shape;404;p21"/>
            <p:cNvSpPr txBox="1"/>
            <p:nvPr/>
          </p:nvSpPr>
          <p:spPr>
            <a:xfrm>
              <a:off x="8198092" y="1904609"/>
              <a:ext cx="1449715" cy="615512"/>
            </a:xfrm>
            <a:prstGeom prst="rect">
              <a:avLst/>
            </a:prstGeom>
            <a:noFill/>
            <a:ln>
              <a:noFill/>
            </a:ln>
          </p:spPr>
          <p:txBody>
            <a:bodyPr spcFirstLastPara="1" wrap="square" lIns="91433" tIns="45700" rIns="91433" bIns="45700" anchor="t" anchorCtr="0">
              <a:spAutoFit/>
            </a:bodyPr>
            <a:lstStyle/>
            <a:p>
              <a:pPr algn="ctr"/>
              <a:r>
                <a:rPr lang="en-US" sz="2000" dirty="0">
                  <a:solidFill>
                    <a:srgbClr val="000000"/>
                  </a:solidFill>
                  <a:latin typeface="Arial"/>
                  <a:ea typeface="Arial"/>
                  <a:cs typeface="Arial"/>
                  <a:sym typeface="Arial"/>
                </a:rPr>
                <a:t>Población </a:t>
              </a:r>
              <a:r>
                <a:rPr lang="en-US" sz="1400" dirty="0">
                  <a:solidFill>
                    <a:srgbClr val="000000"/>
                  </a:solidFill>
                  <a:latin typeface="Arial"/>
                  <a:ea typeface="Arial"/>
                  <a:cs typeface="Arial"/>
                  <a:sym typeface="Arial"/>
                </a:rPr>
                <a:t>2</a:t>
              </a:r>
              <a:endParaRPr sz="2400" dirty="0"/>
            </a:p>
          </p:txBody>
        </p:sp>
      </p:grpSp>
      <p:grpSp>
        <p:nvGrpSpPr>
          <p:cNvPr id="405" name="Google Shape;405;p21"/>
          <p:cNvGrpSpPr/>
          <p:nvPr/>
        </p:nvGrpSpPr>
        <p:grpSpPr>
          <a:xfrm>
            <a:off x="4155293" y="4648980"/>
            <a:ext cx="1865767" cy="1430408"/>
            <a:chOff x="2534764" y="4768395"/>
            <a:chExt cx="1865766" cy="1430408"/>
          </a:xfrm>
        </p:grpSpPr>
        <p:grpSp>
          <p:nvGrpSpPr>
            <p:cNvPr id="406" name="Google Shape;406;p21"/>
            <p:cNvGrpSpPr/>
            <p:nvPr/>
          </p:nvGrpSpPr>
          <p:grpSpPr>
            <a:xfrm>
              <a:off x="2534764" y="5223605"/>
              <a:ext cx="1647193" cy="975198"/>
              <a:chOff x="7591453" y="3253117"/>
              <a:chExt cx="1647193" cy="975198"/>
            </a:xfrm>
          </p:grpSpPr>
          <p:pic>
            <p:nvPicPr>
              <p:cNvPr id="407" name="Google Shape;407;p21"/>
              <p:cNvPicPr preferRelativeResize="0"/>
              <p:nvPr/>
            </p:nvPicPr>
            <p:blipFill rotWithShape="1">
              <a:blip r:embed="rId6">
                <a:alphaModFix/>
              </a:blip>
              <a:srcRect l="42692" t="50090" r="6438" b="24695"/>
              <a:stretch/>
            </p:blipFill>
            <p:spPr>
              <a:xfrm>
                <a:off x="8337291" y="3253117"/>
                <a:ext cx="901355" cy="975198"/>
              </a:xfrm>
              <a:prstGeom prst="rect">
                <a:avLst/>
              </a:prstGeom>
              <a:noFill/>
              <a:ln>
                <a:noFill/>
              </a:ln>
            </p:spPr>
          </p:pic>
          <p:pic>
            <p:nvPicPr>
              <p:cNvPr id="408" name="Google Shape;408;p21"/>
              <p:cNvPicPr preferRelativeResize="0"/>
              <p:nvPr/>
            </p:nvPicPr>
            <p:blipFill rotWithShape="1">
              <a:blip r:embed="rId6">
                <a:alphaModFix/>
              </a:blip>
              <a:srcRect l="-1" t="27578" r="57907" b="49267"/>
              <a:stretch/>
            </p:blipFill>
            <p:spPr>
              <a:xfrm>
                <a:off x="7591453" y="3253117"/>
                <a:ext cx="745838" cy="895498"/>
              </a:xfrm>
              <a:prstGeom prst="rect">
                <a:avLst/>
              </a:prstGeom>
              <a:noFill/>
              <a:ln>
                <a:noFill/>
              </a:ln>
            </p:spPr>
          </p:pic>
        </p:grpSp>
        <p:sp>
          <p:nvSpPr>
            <p:cNvPr id="409" name="Google Shape;409;p21"/>
            <p:cNvSpPr txBox="1"/>
            <p:nvPr/>
          </p:nvSpPr>
          <p:spPr>
            <a:xfrm>
              <a:off x="2864551" y="4768395"/>
              <a:ext cx="1535979" cy="400069"/>
            </a:xfrm>
            <a:prstGeom prst="rect">
              <a:avLst/>
            </a:prstGeom>
            <a:noFill/>
            <a:ln>
              <a:noFill/>
            </a:ln>
          </p:spPr>
          <p:txBody>
            <a:bodyPr spcFirstLastPara="1" wrap="square" lIns="91433" tIns="45700" rIns="91433" bIns="45700" anchor="t" anchorCtr="0">
              <a:spAutoFit/>
            </a:bodyPr>
            <a:lstStyle/>
            <a:p>
              <a:r>
                <a:rPr lang="en-US" sz="1400">
                  <a:solidFill>
                    <a:srgbClr val="000000"/>
                  </a:solidFill>
                  <a:latin typeface="Arial"/>
                  <a:ea typeface="Arial"/>
                  <a:cs typeface="Arial"/>
                  <a:sym typeface="Arial"/>
                </a:rPr>
                <a:t>L</a:t>
              </a:r>
              <a:r>
                <a:rPr lang="en-US" sz="2000">
                  <a:solidFill>
                    <a:srgbClr val="000000"/>
                  </a:solidFill>
                  <a:latin typeface="Arial"/>
                  <a:ea typeface="Arial"/>
                  <a:cs typeface="Arial"/>
                  <a:sym typeface="Arial"/>
                </a:rPr>
                <a:t>infocitos T</a:t>
              </a:r>
              <a:endParaRPr sz="2000">
                <a:solidFill>
                  <a:srgbClr val="000000"/>
                </a:solidFill>
                <a:latin typeface="Arial"/>
                <a:ea typeface="Arial"/>
                <a:cs typeface="Arial"/>
                <a:sym typeface="Arial"/>
              </a:endParaRPr>
            </a:p>
          </p:txBody>
        </p:sp>
      </p:grpSp>
      <p:grpSp>
        <p:nvGrpSpPr>
          <p:cNvPr id="410" name="Google Shape;410;p21"/>
          <p:cNvGrpSpPr/>
          <p:nvPr/>
        </p:nvGrpSpPr>
        <p:grpSpPr>
          <a:xfrm>
            <a:off x="4132038" y="1236211"/>
            <a:ext cx="1816223" cy="1366023"/>
            <a:chOff x="1572384" y="3106472"/>
            <a:chExt cx="1816222" cy="1366022"/>
          </a:xfrm>
        </p:grpSpPr>
        <p:pic>
          <p:nvPicPr>
            <p:cNvPr id="411" name="Google Shape;411;p21"/>
            <p:cNvPicPr preferRelativeResize="0"/>
            <p:nvPr/>
          </p:nvPicPr>
          <p:blipFill rotWithShape="1">
            <a:blip r:embed="rId6">
              <a:alphaModFix/>
            </a:blip>
            <a:srcRect t="25715" r="4660" b="49267"/>
            <a:stretch/>
          </p:blipFill>
          <p:spPr>
            <a:xfrm>
              <a:off x="1572384" y="3504931"/>
              <a:ext cx="1689336" cy="967563"/>
            </a:xfrm>
            <a:prstGeom prst="rect">
              <a:avLst/>
            </a:prstGeom>
            <a:noFill/>
            <a:ln>
              <a:noFill/>
            </a:ln>
          </p:spPr>
        </p:pic>
        <p:sp>
          <p:nvSpPr>
            <p:cNvPr id="412" name="Google Shape;412;p21"/>
            <p:cNvSpPr txBox="1"/>
            <p:nvPr/>
          </p:nvSpPr>
          <p:spPr>
            <a:xfrm>
              <a:off x="1910136" y="3106472"/>
              <a:ext cx="1478470" cy="400069"/>
            </a:xfrm>
            <a:prstGeom prst="rect">
              <a:avLst/>
            </a:prstGeom>
            <a:noFill/>
            <a:ln>
              <a:noFill/>
            </a:ln>
          </p:spPr>
          <p:txBody>
            <a:bodyPr spcFirstLastPara="1" wrap="square" lIns="91433" tIns="45700" rIns="91433" bIns="45700" anchor="t" anchorCtr="0">
              <a:spAutoFit/>
            </a:bodyPr>
            <a:lstStyle/>
            <a:p>
              <a:r>
                <a:rPr lang="en-US" sz="2000">
                  <a:solidFill>
                    <a:srgbClr val="000000"/>
                  </a:solidFill>
                  <a:latin typeface="Arial"/>
                  <a:ea typeface="Arial"/>
                  <a:cs typeface="Arial"/>
                  <a:sym typeface="Arial"/>
                </a:rPr>
                <a:t>Linfocitos T</a:t>
              </a:r>
              <a:endParaRPr sz="2400"/>
            </a:p>
          </p:txBody>
        </p:sp>
      </p:grpSp>
      <p:sp>
        <p:nvSpPr>
          <p:cNvPr id="413" name="Google Shape;413;p21"/>
          <p:cNvSpPr/>
          <p:nvPr/>
        </p:nvSpPr>
        <p:spPr>
          <a:xfrm>
            <a:off x="5144918" y="2979673"/>
            <a:ext cx="146332" cy="1368412"/>
          </a:xfrm>
          <a:prstGeom prst="upDownArrow">
            <a:avLst>
              <a:gd name="adj1" fmla="val 50000"/>
              <a:gd name="adj2" fmla="val 50000"/>
            </a:avLst>
          </a:prstGeom>
          <a:solidFill>
            <a:srgbClr val="DAF000"/>
          </a:solidFill>
          <a:ln w="25400" cap="flat" cmpd="sng">
            <a:solidFill>
              <a:srgbClr val="DAF000"/>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sp>
        <p:nvSpPr>
          <p:cNvPr id="414" name="Google Shape;414;p21"/>
          <p:cNvSpPr/>
          <p:nvPr/>
        </p:nvSpPr>
        <p:spPr>
          <a:xfrm>
            <a:off x="5952113" y="3663879"/>
            <a:ext cx="775680" cy="103404"/>
          </a:xfrm>
          <a:prstGeom prst="rightArrow">
            <a:avLst>
              <a:gd name="adj1" fmla="val 50000"/>
              <a:gd name="adj2" fmla="val 50000"/>
            </a:avLst>
          </a:prstGeom>
          <a:solidFill>
            <a:srgbClr val="DAF000"/>
          </a:solidFill>
          <a:ln w="25400" cap="flat" cmpd="sng">
            <a:solidFill>
              <a:srgbClr val="DAF000"/>
            </a:solidFill>
            <a:prstDash val="solid"/>
            <a:round/>
            <a:headEnd type="none" w="sm" len="sm"/>
            <a:tailEnd type="none" w="sm" len="sm"/>
          </a:ln>
        </p:spPr>
        <p:txBody>
          <a:bodyPr spcFirstLastPara="1" wrap="square" lIns="121900" tIns="60933" rIns="121900" bIns="60933" anchor="ctr" anchorCtr="0">
            <a:noAutofit/>
          </a:bodyPr>
          <a:lstStyle/>
          <a:p>
            <a:pPr algn="ctr"/>
            <a:endParaRPr sz="1400">
              <a:solidFill>
                <a:schemeClr val="lt1"/>
              </a:solidFill>
              <a:latin typeface="Arial"/>
              <a:ea typeface="Arial"/>
              <a:cs typeface="Arial"/>
              <a:sym typeface="Arial"/>
            </a:endParaRPr>
          </a:p>
        </p:txBody>
      </p:sp>
      <p:sp>
        <p:nvSpPr>
          <p:cNvPr id="415" name="Google Shape;415;p21"/>
          <p:cNvSpPr txBox="1"/>
          <p:nvPr/>
        </p:nvSpPr>
        <p:spPr>
          <a:xfrm>
            <a:off x="5658425" y="3012939"/>
            <a:ext cx="1320319" cy="707846"/>
          </a:xfrm>
          <a:prstGeom prst="rect">
            <a:avLst/>
          </a:prstGeom>
          <a:noFill/>
          <a:ln>
            <a:noFill/>
          </a:ln>
        </p:spPr>
        <p:txBody>
          <a:bodyPr spcFirstLastPara="1" wrap="square" lIns="91433" tIns="45700" rIns="91433" bIns="45700" anchor="t" anchorCtr="0">
            <a:spAutoFit/>
          </a:bodyPr>
          <a:lstStyle/>
          <a:p>
            <a:pPr algn="ctr"/>
            <a:r>
              <a:rPr lang="en-US" sz="2000" dirty="0" err="1">
                <a:solidFill>
                  <a:srgbClr val="000000"/>
                </a:solidFill>
                <a:latin typeface="Arial"/>
                <a:ea typeface="Arial"/>
                <a:cs typeface="Arial"/>
                <a:sym typeface="Arial"/>
              </a:rPr>
              <a:t>Análisis</a:t>
            </a:r>
            <a:r>
              <a:rPr lang="en-US" sz="2000" dirty="0">
                <a:solidFill>
                  <a:srgbClr val="000000"/>
                </a:solidFill>
                <a:latin typeface="Arial"/>
                <a:ea typeface="Arial"/>
                <a:cs typeface="Arial"/>
                <a:sym typeface="Arial"/>
              </a:rPr>
              <a:t> </a:t>
            </a:r>
            <a:r>
              <a:rPr lang="en-US" sz="2000" dirty="0" err="1">
                <a:solidFill>
                  <a:srgbClr val="000000"/>
                </a:solidFill>
                <a:latin typeface="Arial"/>
                <a:ea typeface="Arial"/>
                <a:cs typeface="Arial"/>
                <a:sym typeface="Arial"/>
              </a:rPr>
              <a:t>eQTL</a:t>
            </a:r>
            <a:endParaRPr sz="2400" dirty="0"/>
          </a:p>
        </p:txBody>
      </p:sp>
      <p:sp>
        <p:nvSpPr>
          <p:cNvPr id="416" name="Google Shape;416;p21"/>
          <p:cNvSpPr txBox="1"/>
          <p:nvPr/>
        </p:nvSpPr>
        <p:spPr>
          <a:xfrm>
            <a:off x="439100" y="270333"/>
            <a:ext cx="8471200" cy="1112000"/>
          </a:xfrm>
          <a:prstGeom prst="rect">
            <a:avLst/>
          </a:prstGeom>
          <a:noFill/>
          <a:ln>
            <a:noFill/>
          </a:ln>
        </p:spPr>
        <p:txBody>
          <a:bodyPr spcFirstLastPara="1" wrap="square" lIns="121900" tIns="121900" rIns="121900" bIns="121900" anchor="t" anchorCtr="0">
            <a:noAutofit/>
          </a:bodyPr>
          <a:lstStyle/>
          <a:p>
            <a:r>
              <a:rPr lang="en-US" sz="4133" b="1" dirty="0">
                <a:solidFill>
                  <a:srgbClr val="0070C0"/>
                </a:solidFill>
                <a:latin typeface="Montserrat" panose="00000500000000000000" pitchFamily="2" charset="0"/>
                <a:sym typeface="Arial"/>
              </a:rPr>
              <a:t>ULTIMATE GOAL</a:t>
            </a:r>
            <a:endParaRPr lang="en-US" sz="2400" b="1" dirty="0">
              <a:solidFill>
                <a:srgbClr val="0070C0"/>
              </a:solidFill>
              <a:latin typeface="Montserrat" panose="00000500000000000000" pitchFamily="2" charset="0"/>
              <a:sym typeface="Arial"/>
            </a:endParaRPr>
          </a:p>
        </p:txBody>
      </p:sp>
      <p:sp>
        <p:nvSpPr>
          <p:cNvPr id="417" name="Google Shape;417;p21"/>
          <p:cNvSpPr txBox="1"/>
          <p:nvPr/>
        </p:nvSpPr>
        <p:spPr>
          <a:xfrm>
            <a:off x="5201467" y="484319"/>
            <a:ext cx="6242371" cy="537907"/>
          </a:xfrm>
          <a:prstGeom prst="rect">
            <a:avLst/>
          </a:prstGeom>
          <a:noFill/>
          <a:ln>
            <a:noFill/>
          </a:ln>
        </p:spPr>
        <p:txBody>
          <a:bodyPr spcFirstLastPara="1" wrap="square" lIns="121900" tIns="121900" rIns="121900" bIns="121900" anchor="t" anchorCtr="0">
            <a:noAutofit/>
          </a:bodyPr>
          <a:lstStyle/>
          <a:p>
            <a:pPr>
              <a:lnSpc>
                <a:spcPct val="115000"/>
              </a:lnSpc>
            </a:pPr>
            <a:r>
              <a:rPr lang="en-US" sz="2133" b="1" dirty="0">
                <a:solidFill>
                  <a:schemeClr val="dk1"/>
                </a:solidFill>
                <a:latin typeface="Montserrat" panose="00000500000000000000" pitchFamily="2" charset="0"/>
                <a:ea typeface="Lato"/>
                <a:cs typeface="Lato"/>
                <a:sym typeface="Lato"/>
              </a:rPr>
              <a:t>Identification of regulatory variants</a:t>
            </a:r>
            <a:endParaRPr sz="1600" dirty="0">
              <a:latin typeface="Montserrat" panose="00000500000000000000" pitchFamily="2" charset="0"/>
            </a:endParaRPr>
          </a:p>
          <a:p>
            <a:pPr>
              <a:lnSpc>
                <a:spcPct val="115000"/>
              </a:lnSpc>
            </a:pPr>
            <a:endParaRPr sz="2400" b="1" dirty="0">
              <a:solidFill>
                <a:schemeClr val="dk1"/>
              </a:solidFill>
              <a:latin typeface="Lato"/>
              <a:ea typeface="Lato"/>
              <a:cs typeface="Lato"/>
              <a:sym typeface="Lato"/>
            </a:endParaRPr>
          </a:p>
          <a:p>
            <a:pPr>
              <a:lnSpc>
                <a:spcPct val="115000"/>
              </a:lnSpc>
            </a:pPr>
            <a:endParaRPr sz="1467" dirty="0">
              <a:solidFill>
                <a:schemeClr val="dk1"/>
              </a:solidFill>
              <a:latin typeface="Lato Light"/>
              <a:ea typeface="Lato Light"/>
              <a:cs typeface="Lato Light"/>
              <a:sym typeface="Lato Light"/>
            </a:endParaRPr>
          </a:p>
          <a:p>
            <a:pPr>
              <a:lnSpc>
                <a:spcPct val="115000"/>
              </a:lnSpc>
            </a:pPr>
            <a:br>
              <a:rPr lang="en-US" sz="1467" dirty="0">
                <a:solidFill>
                  <a:schemeClr val="dk1"/>
                </a:solidFill>
                <a:latin typeface="Lato Light"/>
                <a:ea typeface="Lato Light"/>
                <a:cs typeface="Lato Light"/>
                <a:sym typeface="Lato Light"/>
              </a:rPr>
            </a:br>
            <a:endParaRPr sz="2400" dirty="0">
              <a:solidFill>
                <a:schemeClr val="dk1"/>
              </a:solidFill>
              <a:latin typeface="Lato Light"/>
              <a:ea typeface="Lato Light"/>
              <a:cs typeface="Lato Light"/>
              <a:sym typeface="Lato Light"/>
            </a:endParaRPr>
          </a:p>
        </p:txBody>
      </p:sp>
    </p:spTree>
    <p:extLst>
      <p:ext uri="{BB962C8B-B14F-4D97-AF65-F5344CB8AC3E}">
        <p14:creationId xmlns:p14="http://schemas.microsoft.com/office/powerpoint/2010/main" val="2688108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3">
            <a:alphaModFix/>
          </a:blip>
          <a:srcRect r="38570"/>
          <a:stretch/>
        </p:blipFill>
        <p:spPr>
          <a:xfrm>
            <a:off x="-8592" y="2098802"/>
            <a:ext cx="2558579" cy="3449617"/>
          </a:xfrm>
          <a:prstGeom prst="rect">
            <a:avLst/>
          </a:prstGeom>
          <a:noFill/>
          <a:ln>
            <a:noFill/>
          </a:ln>
        </p:spPr>
      </p:pic>
      <p:sp>
        <p:nvSpPr>
          <p:cNvPr id="330" name="Google Shape;330;p17"/>
          <p:cNvSpPr/>
          <p:nvPr/>
        </p:nvSpPr>
        <p:spPr>
          <a:xfrm>
            <a:off x="5524778" y="2234575"/>
            <a:ext cx="436228" cy="178967"/>
          </a:xfrm>
          <a:prstGeom prst="rightArrow">
            <a:avLst>
              <a:gd name="adj1" fmla="val 50000"/>
              <a:gd name="adj2" fmla="val 50000"/>
            </a:avLst>
          </a:prstGeom>
          <a:solidFill>
            <a:srgbClr val="FF7E79"/>
          </a:solidFill>
          <a:ln w="25400" cap="flat" cmpd="sng">
            <a:solidFill>
              <a:srgbClr val="FF7E79"/>
            </a:solidFill>
            <a:prstDash val="solid"/>
            <a:round/>
            <a:headEnd type="none" w="sm" len="sm"/>
            <a:tailEnd type="none" w="sm" len="sm"/>
          </a:ln>
        </p:spPr>
        <p:txBody>
          <a:bodyPr spcFirstLastPara="1" wrap="square" lIns="121900" tIns="60933" rIns="121900" bIns="60933" anchor="ctr" anchorCtr="0">
            <a:noAutofit/>
          </a:bodyPr>
          <a:lstStyle/>
          <a:p>
            <a:pPr algn="ctr"/>
            <a:endParaRPr sz="2000">
              <a:solidFill>
                <a:schemeClr val="lt1"/>
              </a:solidFill>
              <a:latin typeface="Arial"/>
              <a:ea typeface="Arial"/>
              <a:cs typeface="Arial"/>
              <a:sym typeface="Arial"/>
            </a:endParaRPr>
          </a:p>
        </p:txBody>
      </p:sp>
      <p:sp>
        <p:nvSpPr>
          <p:cNvPr id="331" name="Google Shape;331;p17"/>
          <p:cNvSpPr/>
          <p:nvPr/>
        </p:nvSpPr>
        <p:spPr>
          <a:xfrm rot="5400000">
            <a:off x="6603375" y="3106042"/>
            <a:ext cx="436228" cy="178967"/>
          </a:xfrm>
          <a:prstGeom prst="rightArrow">
            <a:avLst>
              <a:gd name="adj1" fmla="val 50000"/>
              <a:gd name="adj2" fmla="val 50000"/>
            </a:avLst>
          </a:prstGeom>
          <a:solidFill>
            <a:srgbClr val="FF7E79"/>
          </a:solidFill>
          <a:ln w="25400" cap="flat" cmpd="sng">
            <a:solidFill>
              <a:srgbClr val="FF7E79"/>
            </a:solidFill>
            <a:prstDash val="solid"/>
            <a:round/>
            <a:headEnd type="none" w="sm" len="sm"/>
            <a:tailEnd type="none" w="sm" len="sm"/>
          </a:ln>
        </p:spPr>
        <p:txBody>
          <a:bodyPr spcFirstLastPara="1" wrap="square" lIns="121900" tIns="60933" rIns="121900" bIns="60933" anchor="ctr" anchorCtr="0">
            <a:noAutofit/>
          </a:bodyPr>
          <a:lstStyle/>
          <a:p>
            <a:pPr algn="ctr"/>
            <a:endParaRPr sz="2000">
              <a:solidFill>
                <a:schemeClr val="lt1"/>
              </a:solidFill>
              <a:latin typeface="Arial"/>
              <a:ea typeface="Arial"/>
              <a:cs typeface="Arial"/>
              <a:sym typeface="Arial"/>
            </a:endParaRPr>
          </a:p>
        </p:txBody>
      </p:sp>
      <p:sp>
        <p:nvSpPr>
          <p:cNvPr id="332" name="Google Shape;332;p17"/>
          <p:cNvSpPr txBox="1"/>
          <p:nvPr/>
        </p:nvSpPr>
        <p:spPr>
          <a:xfrm>
            <a:off x="2512443" y="1900819"/>
            <a:ext cx="2885828" cy="800165"/>
          </a:xfrm>
          <a:prstGeom prst="rect">
            <a:avLst/>
          </a:prstGeom>
          <a:noFill/>
          <a:ln>
            <a:noFill/>
          </a:ln>
        </p:spPr>
        <p:txBody>
          <a:bodyPr spcFirstLastPara="1" wrap="square" lIns="121900" tIns="60933" rIns="121900" bIns="60933" anchor="t" anchorCtr="0">
            <a:spAutoFit/>
          </a:bodyPr>
          <a:lstStyle/>
          <a:p>
            <a:r>
              <a:rPr lang="en-US" sz="2000" dirty="0">
                <a:solidFill>
                  <a:srgbClr val="000000"/>
                </a:solidFill>
                <a:latin typeface="Arial"/>
                <a:ea typeface="Arial"/>
                <a:cs typeface="Arial"/>
                <a:sym typeface="Arial"/>
              </a:rPr>
              <a:t>Local processing hubs</a:t>
            </a:r>
            <a:endParaRPr sz="2400" dirty="0"/>
          </a:p>
          <a:p>
            <a:endParaRPr sz="2400" dirty="0"/>
          </a:p>
        </p:txBody>
      </p:sp>
      <p:sp>
        <p:nvSpPr>
          <p:cNvPr id="333" name="Google Shape;333;p17"/>
          <p:cNvSpPr txBox="1"/>
          <p:nvPr/>
        </p:nvSpPr>
        <p:spPr>
          <a:xfrm>
            <a:off x="5985901" y="1871692"/>
            <a:ext cx="4350292" cy="738609"/>
          </a:xfrm>
          <a:prstGeom prst="rect">
            <a:avLst/>
          </a:prstGeom>
          <a:noFill/>
          <a:ln>
            <a:noFill/>
          </a:ln>
        </p:spPr>
        <p:txBody>
          <a:bodyPr spcFirstLastPara="1" wrap="square" lIns="121900" tIns="60933" rIns="121900" bIns="60933" anchor="t" anchorCtr="0">
            <a:spAutoFit/>
          </a:bodyPr>
          <a:lstStyle/>
          <a:p>
            <a:r>
              <a:rPr lang="en-US" sz="2000" dirty="0">
                <a:solidFill>
                  <a:srgbClr val="000000"/>
                </a:solidFill>
                <a:latin typeface="Arial"/>
                <a:ea typeface="Arial"/>
                <a:cs typeface="Arial"/>
                <a:sym typeface="Arial"/>
              </a:rPr>
              <a:t>Local sequencing hub (Brazil)</a:t>
            </a:r>
            <a:endParaRPr sz="2000" dirty="0">
              <a:solidFill>
                <a:srgbClr val="000000"/>
              </a:solidFill>
              <a:latin typeface="Arial"/>
              <a:ea typeface="Arial"/>
              <a:cs typeface="Arial"/>
              <a:sym typeface="Arial"/>
            </a:endParaRPr>
          </a:p>
          <a:p>
            <a:r>
              <a:rPr lang="en-US" sz="2000" dirty="0">
                <a:solidFill>
                  <a:srgbClr val="000000"/>
                </a:solidFill>
                <a:latin typeface="Arial"/>
                <a:ea typeface="Arial"/>
                <a:cs typeface="Arial"/>
                <a:sym typeface="Arial"/>
              </a:rPr>
              <a:t>Local Genotyping (Mexico)</a:t>
            </a:r>
            <a:endParaRPr sz="2000" dirty="0">
              <a:solidFill>
                <a:srgbClr val="000000"/>
              </a:solidFill>
              <a:latin typeface="Arial"/>
              <a:ea typeface="Arial"/>
              <a:cs typeface="Arial"/>
              <a:sym typeface="Arial"/>
            </a:endParaRPr>
          </a:p>
        </p:txBody>
      </p:sp>
      <p:sp>
        <p:nvSpPr>
          <p:cNvPr id="334" name="Google Shape;334;p17"/>
          <p:cNvSpPr txBox="1"/>
          <p:nvPr/>
        </p:nvSpPr>
        <p:spPr>
          <a:xfrm>
            <a:off x="5750515" y="3475007"/>
            <a:ext cx="2004456" cy="738609"/>
          </a:xfrm>
          <a:prstGeom prst="rect">
            <a:avLst/>
          </a:prstGeom>
          <a:noFill/>
          <a:ln>
            <a:noFill/>
          </a:ln>
        </p:spPr>
        <p:txBody>
          <a:bodyPr spcFirstLastPara="1" wrap="square" lIns="121900" tIns="60933" rIns="121900" bIns="60933" anchor="t" anchorCtr="0">
            <a:spAutoFit/>
          </a:bodyPr>
          <a:lstStyle/>
          <a:p>
            <a:r>
              <a:rPr lang="en-US" sz="2000">
                <a:solidFill>
                  <a:srgbClr val="000000"/>
                </a:solidFill>
                <a:latin typeface="Arial"/>
                <a:ea typeface="Arial"/>
                <a:cs typeface="Arial"/>
                <a:sym typeface="Arial"/>
              </a:rPr>
              <a:t>Joint data analysis</a:t>
            </a:r>
            <a:endParaRPr sz="2400"/>
          </a:p>
        </p:txBody>
      </p:sp>
      <p:sp>
        <p:nvSpPr>
          <p:cNvPr id="335" name="Google Shape;335;p17"/>
          <p:cNvSpPr txBox="1"/>
          <p:nvPr/>
        </p:nvSpPr>
        <p:spPr>
          <a:xfrm>
            <a:off x="3285465" y="3511447"/>
            <a:ext cx="1703763" cy="1046386"/>
          </a:xfrm>
          <a:prstGeom prst="rect">
            <a:avLst/>
          </a:prstGeom>
          <a:noFill/>
          <a:ln>
            <a:noFill/>
          </a:ln>
        </p:spPr>
        <p:txBody>
          <a:bodyPr spcFirstLastPara="1" wrap="square" lIns="121900" tIns="60933" rIns="121900" bIns="60933" anchor="t" anchorCtr="0">
            <a:spAutoFit/>
          </a:bodyPr>
          <a:lstStyle/>
          <a:p>
            <a:r>
              <a:rPr lang="en-US" sz="2000">
                <a:solidFill>
                  <a:srgbClr val="000000"/>
                </a:solidFill>
                <a:latin typeface="Arial"/>
                <a:ea typeface="Arial"/>
                <a:cs typeface="Arial"/>
                <a:sym typeface="Arial"/>
              </a:rPr>
              <a:t>Training &amp; return of results</a:t>
            </a:r>
            <a:endParaRPr sz="2400"/>
          </a:p>
        </p:txBody>
      </p:sp>
      <p:sp>
        <p:nvSpPr>
          <p:cNvPr id="336" name="Google Shape;336;p17"/>
          <p:cNvSpPr/>
          <p:nvPr/>
        </p:nvSpPr>
        <p:spPr>
          <a:xfrm rot="10800000">
            <a:off x="5197306" y="3651442"/>
            <a:ext cx="436228" cy="178967"/>
          </a:xfrm>
          <a:prstGeom prst="rightArrow">
            <a:avLst>
              <a:gd name="adj1" fmla="val 50000"/>
              <a:gd name="adj2" fmla="val 50000"/>
            </a:avLst>
          </a:prstGeom>
          <a:solidFill>
            <a:srgbClr val="FF7E79"/>
          </a:solidFill>
          <a:ln w="25400" cap="flat" cmpd="sng">
            <a:solidFill>
              <a:srgbClr val="FF7E79"/>
            </a:solidFill>
            <a:prstDash val="solid"/>
            <a:round/>
            <a:headEnd type="none" w="sm" len="sm"/>
            <a:tailEnd type="none" w="sm" len="sm"/>
          </a:ln>
        </p:spPr>
        <p:txBody>
          <a:bodyPr spcFirstLastPara="1" wrap="square" lIns="121900" tIns="60933" rIns="121900" bIns="60933" anchor="ctr" anchorCtr="0">
            <a:noAutofit/>
          </a:bodyPr>
          <a:lstStyle/>
          <a:p>
            <a:pPr algn="ctr"/>
            <a:endParaRPr sz="2000">
              <a:solidFill>
                <a:schemeClr val="lt1"/>
              </a:solidFill>
              <a:latin typeface="Arial"/>
              <a:ea typeface="Arial"/>
              <a:cs typeface="Arial"/>
              <a:sym typeface="Arial"/>
            </a:endParaRPr>
          </a:p>
        </p:txBody>
      </p:sp>
      <p:sp>
        <p:nvSpPr>
          <p:cNvPr id="337" name="Google Shape;337;p17"/>
          <p:cNvSpPr/>
          <p:nvPr/>
        </p:nvSpPr>
        <p:spPr>
          <a:xfrm rot="-9639942">
            <a:off x="2684294" y="3577478"/>
            <a:ext cx="436228" cy="178967"/>
          </a:xfrm>
          <a:prstGeom prst="rightArrow">
            <a:avLst>
              <a:gd name="adj1" fmla="val 50000"/>
              <a:gd name="adj2" fmla="val 50000"/>
            </a:avLst>
          </a:prstGeom>
          <a:solidFill>
            <a:srgbClr val="FF7E79"/>
          </a:solidFill>
          <a:ln w="25400" cap="flat" cmpd="sng">
            <a:solidFill>
              <a:srgbClr val="FF7E79"/>
            </a:solidFill>
            <a:prstDash val="solid"/>
            <a:round/>
            <a:headEnd type="none" w="sm" len="sm"/>
            <a:tailEnd type="none" w="sm" len="sm"/>
          </a:ln>
        </p:spPr>
        <p:txBody>
          <a:bodyPr spcFirstLastPara="1" wrap="square" lIns="121900" tIns="60933" rIns="121900" bIns="60933" anchor="ctr" anchorCtr="0">
            <a:noAutofit/>
          </a:bodyPr>
          <a:lstStyle/>
          <a:p>
            <a:pPr algn="ctr"/>
            <a:endParaRPr sz="2000">
              <a:solidFill>
                <a:schemeClr val="lt1"/>
              </a:solidFill>
              <a:latin typeface="Arial"/>
              <a:ea typeface="Arial"/>
              <a:cs typeface="Arial"/>
              <a:sym typeface="Arial"/>
            </a:endParaRPr>
          </a:p>
        </p:txBody>
      </p:sp>
      <p:sp>
        <p:nvSpPr>
          <p:cNvPr id="338" name="Google Shape;338;p17"/>
          <p:cNvSpPr/>
          <p:nvPr/>
        </p:nvSpPr>
        <p:spPr>
          <a:xfrm>
            <a:off x="1988837" y="2234575"/>
            <a:ext cx="436228" cy="178967"/>
          </a:xfrm>
          <a:prstGeom prst="rightArrow">
            <a:avLst>
              <a:gd name="adj1" fmla="val 50000"/>
              <a:gd name="adj2" fmla="val 50000"/>
            </a:avLst>
          </a:prstGeom>
          <a:solidFill>
            <a:srgbClr val="FF7E79"/>
          </a:solidFill>
          <a:ln w="25400" cap="flat" cmpd="sng">
            <a:solidFill>
              <a:srgbClr val="FF7E79"/>
            </a:solidFill>
            <a:prstDash val="solid"/>
            <a:round/>
            <a:headEnd type="none" w="sm" len="sm"/>
            <a:tailEnd type="none" w="sm" len="sm"/>
          </a:ln>
        </p:spPr>
        <p:txBody>
          <a:bodyPr spcFirstLastPara="1" wrap="square" lIns="121900" tIns="60933" rIns="121900" bIns="60933" anchor="ctr" anchorCtr="0">
            <a:noAutofit/>
          </a:bodyPr>
          <a:lstStyle/>
          <a:p>
            <a:pPr algn="ctr"/>
            <a:endParaRPr sz="2000">
              <a:solidFill>
                <a:schemeClr val="lt1"/>
              </a:solidFill>
              <a:latin typeface="Arial"/>
              <a:ea typeface="Arial"/>
              <a:cs typeface="Arial"/>
              <a:sym typeface="Arial"/>
            </a:endParaRPr>
          </a:p>
        </p:txBody>
      </p:sp>
      <p:pic>
        <p:nvPicPr>
          <p:cNvPr id="339" name="Google Shape;339;p17" descr="A picture containing sky, grass, outdoor, building&#10;&#10;Description automatically generated"/>
          <p:cNvPicPr preferRelativeResize="0"/>
          <p:nvPr/>
        </p:nvPicPr>
        <p:blipFill rotWithShape="1">
          <a:blip r:embed="rId4">
            <a:alphaModFix/>
          </a:blip>
          <a:srcRect/>
          <a:stretch/>
        </p:blipFill>
        <p:spPr>
          <a:xfrm>
            <a:off x="8686509" y="3257191"/>
            <a:ext cx="3259595" cy="1712375"/>
          </a:xfrm>
          <a:prstGeom prst="rect">
            <a:avLst/>
          </a:prstGeom>
          <a:noFill/>
          <a:ln>
            <a:noFill/>
          </a:ln>
        </p:spPr>
      </p:pic>
      <p:pic>
        <p:nvPicPr>
          <p:cNvPr id="340" name="Google Shape;340;p17" descr="A picture containing building&#10;&#10;Description automatically generated"/>
          <p:cNvPicPr preferRelativeResize="0"/>
          <p:nvPr/>
        </p:nvPicPr>
        <p:blipFill rotWithShape="1">
          <a:blip r:embed="rId5">
            <a:alphaModFix/>
          </a:blip>
          <a:srcRect t="5047" b="6290"/>
          <a:stretch/>
        </p:blipFill>
        <p:spPr>
          <a:xfrm>
            <a:off x="9978887" y="301594"/>
            <a:ext cx="1967216" cy="2325553"/>
          </a:xfrm>
          <a:prstGeom prst="rect">
            <a:avLst/>
          </a:prstGeom>
          <a:noFill/>
          <a:ln>
            <a:noFill/>
          </a:ln>
        </p:spPr>
      </p:pic>
      <p:sp>
        <p:nvSpPr>
          <p:cNvPr id="341" name="Google Shape;341;p17"/>
          <p:cNvSpPr txBox="1"/>
          <p:nvPr/>
        </p:nvSpPr>
        <p:spPr>
          <a:xfrm>
            <a:off x="9607877" y="2617090"/>
            <a:ext cx="2584124" cy="569589"/>
          </a:xfrm>
          <a:prstGeom prst="rect">
            <a:avLst/>
          </a:prstGeom>
          <a:noFill/>
          <a:ln>
            <a:noFill/>
          </a:ln>
        </p:spPr>
        <p:txBody>
          <a:bodyPr spcFirstLastPara="1" wrap="square" lIns="121900" tIns="60933" rIns="121900" bIns="60933" anchor="t" anchorCtr="0">
            <a:spAutoFit/>
          </a:bodyPr>
          <a:lstStyle/>
          <a:p>
            <a:r>
              <a:rPr lang="en-US" sz="1451">
                <a:solidFill>
                  <a:srgbClr val="000000"/>
                </a:solidFill>
                <a:latin typeface="Arial"/>
                <a:ea typeface="Arial"/>
                <a:cs typeface="Arial"/>
                <a:sym typeface="Arial"/>
              </a:rPr>
              <a:t>Albert Einstein Hospital, Sao Paulo, Brazil</a:t>
            </a:r>
            <a:endParaRPr sz="1451">
              <a:solidFill>
                <a:srgbClr val="000000"/>
              </a:solidFill>
              <a:latin typeface="Arial"/>
              <a:ea typeface="Arial"/>
              <a:cs typeface="Arial"/>
              <a:sym typeface="Arial"/>
            </a:endParaRPr>
          </a:p>
        </p:txBody>
      </p:sp>
      <p:sp>
        <p:nvSpPr>
          <p:cNvPr id="342" name="Google Shape;342;p17"/>
          <p:cNvSpPr txBox="1"/>
          <p:nvPr/>
        </p:nvSpPr>
        <p:spPr>
          <a:xfrm>
            <a:off x="8977039" y="5172570"/>
            <a:ext cx="3324307" cy="569589"/>
          </a:xfrm>
          <a:prstGeom prst="rect">
            <a:avLst/>
          </a:prstGeom>
          <a:noFill/>
          <a:ln>
            <a:noFill/>
          </a:ln>
        </p:spPr>
        <p:txBody>
          <a:bodyPr spcFirstLastPara="1" wrap="square" lIns="121900" tIns="60933" rIns="121900" bIns="60933" anchor="t" anchorCtr="0">
            <a:spAutoFit/>
          </a:bodyPr>
          <a:lstStyle/>
          <a:p>
            <a:r>
              <a:rPr lang="en-US" sz="1451">
                <a:solidFill>
                  <a:srgbClr val="000000"/>
                </a:solidFill>
                <a:latin typeface="Arial"/>
                <a:ea typeface="Arial"/>
                <a:cs typeface="Arial"/>
                <a:sym typeface="Arial"/>
              </a:rPr>
              <a:t>National Laboratory of Genomics, Cinvestav, Mexico</a:t>
            </a:r>
            <a:endParaRPr sz="1451">
              <a:solidFill>
                <a:srgbClr val="000000"/>
              </a:solidFill>
              <a:latin typeface="Arial"/>
              <a:ea typeface="Arial"/>
              <a:cs typeface="Arial"/>
              <a:sym typeface="Arial"/>
            </a:endParaRPr>
          </a:p>
        </p:txBody>
      </p:sp>
      <p:pic>
        <p:nvPicPr>
          <p:cNvPr id="343" name="Google Shape;343;p17" descr="A picture containing diagram&#10;&#10;Description automatically generated"/>
          <p:cNvPicPr preferRelativeResize="0"/>
          <p:nvPr/>
        </p:nvPicPr>
        <p:blipFill rotWithShape="1">
          <a:blip r:embed="rId6">
            <a:alphaModFix/>
          </a:blip>
          <a:srcRect/>
          <a:stretch/>
        </p:blipFill>
        <p:spPr>
          <a:xfrm>
            <a:off x="4829659" y="4286543"/>
            <a:ext cx="2312484" cy="1853639"/>
          </a:xfrm>
          <a:prstGeom prst="rect">
            <a:avLst/>
          </a:prstGeom>
          <a:noFill/>
          <a:ln>
            <a:noFill/>
          </a:ln>
        </p:spPr>
      </p:pic>
      <p:sp>
        <p:nvSpPr>
          <p:cNvPr id="344" name="Google Shape;344;p17"/>
          <p:cNvSpPr txBox="1"/>
          <p:nvPr/>
        </p:nvSpPr>
        <p:spPr>
          <a:xfrm>
            <a:off x="581463" y="331811"/>
            <a:ext cx="8740727" cy="1112000"/>
          </a:xfrm>
          <a:prstGeom prst="rect">
            <a:avLst/>
          </a:prstGeom>
          <a:noFill/>
          <a:ln>
            <a:noFill/>
          </a:ln>
        </p:spPr>
        <p:txBody>
          <a:bodyPr spcFirstLastPara="1" wrap="square" lIns="121867" tIns="121867" rIns="121867" bIns="121867" anchor="t" anchorCtr="0">
            <a:noAutofit/>
          </a:bodyPr>
          <a:lstStyle/>
          <a:p>
            <a:r>
              <a:rPr lang="en-US" sz="3467" b="1" dirty="0">
                <a:solidFill>
                  <a:srgbClr val="0070C0"/>
                </a:solidFill>
                <a:latin typeface="Montserrat" panose="00000500000000000000" pitchFamily="2" charset="0"/>
                <a:sym typeface="Arial"/>
              </a:rPr>
              <a:t>Our research approach strengthens Local Capacity across LATAM </a:t>
            </a:r>
            <a:endParaRPr sz="3467" b="1" dirty="0">
              <a:solidFill>
                <a:srgbClr val="0070C0"/>
              </a:solidFill>
              <a:latin typeface="Montserrat" panose="00000500000000000000" pitchFamily="2" charset="0"/>
              <a:sym typeface="Arial"/>
            </a:endParaRPr>
          </a:p>
        </p:txBody>
      </p:sp>
      <p:pic>
        <p:nvPicPr>
          <p:cNvPr id="345" name="Google Shape;345;p17"/>
          <p:cNvPicPr preferRelativeResize="0"/>
          <p:nvPr/>
        </p:nvPicPr>
        <p:blipFill rotWithShape="1">
          <a:blip r:embed="rId7">
            <a:alphaModFix/>
          </a:blip>
          <a:srcRect/>
          <a:stretch/>
        </p:blipFill>
        <p:spPr>
          <a:xfrm>
            <a:off x="10445561" y="5865534"/>
            <a:ext cx="1746441" cy="952317"/>
          </a:xfrm>
          <a:prstGeom prst="rect">
            <a:avLst/>
          </a:prstGeom>
          <a:noFill/>
          <a:ln>
            <a:noFill/>
          </a:ln>
        </p:spPr>
      </p:pic>
    </p:spTree>
    <p:extLst>
      <p:ext uri="{BB962C8B-B14F-4D97-AF65-F5344CB8AC3E}">
        <p14:creationId xmlns:p14="http://schemas.microsoft.com/office/powerpoint/2010/main" val="296461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p:nvPr/>
        </p:nvSpPr>
        <p:spPr>
          <a:xfrm>
            <a:off x="362914" y="1151638"/>
            <a:ext cx="11341407" cy="5344589"/>
          </a:xfrm>
          <a:prstGeom prst="rect">
            <a:avLst/>
          </a:prstGeom>
          <a:noFill/>
          <a:ln>
            <a:noFill/>
          </a:ln>
        </p:spPr>
        <p:txBody>
          <a:bodyPr spcFirstLastPara="1" wrap="square" lIns="121900" tIns="121900" rIns="121900" bIns="121900" anchor="t" anchorCtr="0">
            <a:noAutofit/>
          </a:bodyPr>
          <a:lstStyle/>
          <a:p>
            <a:pPr marL="609570" indent="-414846">
              <a:buClr>
                <a:schemeClr val="dk1"/>
              </a:buClr>
              <a:buSzPts val="1300"/>
              <a:buFont typeface="Lato Light"/>
              <a:buChar char="●"/>
            </a:pPr>
            <a:r>
              <a:rPr lang="en-US" i="1" dirty="0">
                <a:solidFill>
                  <a:schemeClr val="dk1"/>
                </a:solidFill>
                <a:latin typeface="Montserrat" panose="00000500000000000000" pitchFamily="2" charset="0"/>
                <a:ea typeface="Lato Light"/>
                <a:cs typeface="Lato Light"/>
                <a:sym typeface="Lato Light"/>
              </a:rPr>
              <a:t>What do you anticipate will be your biggest challenge for this project?</a:t>
            </a:r>
            <a:endParaRPr dirty="0">
              <a:latin typeface="Montserrat" panose="00000500000000000000" pitchFamily="2" charset="0"/>
            </a:endParaRPr>
          </a:p>
          <a:p>
            <a:pPr marL="609570" indent="-304784">
              <a:buClr>
                <a:schemeClr val="dk1"/>
              </a:buClr>
              <a:buSzPts val="1300"/>
            </a:pPr>
            <a:endParaRPr i="1" dirty="0">
              <a:solidFill>
                <a:schemeClr val="dk1"/>
              </a:solidFill>
              <a:latin typeface="Montserrat" panose="00000500000000000000" pitchFamily="2" charset="0"/>
              <a:ea typeface="Lato Light"/>
              <a:cs typeface="Lato Light"/>
              <a:sym typeface="Lato Light"/>
            </a:endParaRPr>
          </a:p>
          <a:p>
            <a:r>
              <a:rPr lang="en-US" i="1" dirty="0">
                <a:latin typeface="Montserrat" panose="00000500000000000000" pitchFamily="2" charset="0"/>
              </a:rPr>
              <a:t>Sampling, pre-processing, and shipping samples from remote locations in varying settings across Latin America </a:t>
            </a:r>
            <a:endParaRPr dirty="0">
              <a:latin typeface="Montserrat" panose="00000500000000000000" pitchFamily="2" charset="0"/>
            </a:endParaRPr>
          </a:p>
          <a:p>
            <a:endParaRPr i="1" dirty="0">
              <a:latin typeface="Montserrat" panose="00000500000000000000" pitchFamily="2" charset="0"/>
            </a:endParaRPr>
          </a:p>
          <a:p>
            <a:pPr marL="609570" indent="-414846">
              <a:buClr>
                <a:schemeClr val="dk1"/>
              </a:buClr>
              <a:buSzPts val="1300"/>
              <a:buFont typeface="Lato Light"/>
              <a:buChar char="●"/>
            </a:pPr>
            <a:r>
              <a:rPr lang="en-US" i="1" dirty="0">
                <a:solidFill>
                  <a:schemeClr val="dk1"/>
                </a:solidFill>
                <a:latin typeface="Montserrat" panose="00000500000000000000" pitchFamily="2" charset="0"/>
                <a:ea typeface="Lato Light"/>
                <a:cs typeface="Lato Light"/>
                <a:sym typeface="Lato Light"/>
              </a:rPr>
              <a:t>What are some challenges in the field you hope to address with this project?</a:t>
            </a:r>
            <a:endParaRPr dirty="0">
              <a:latin typeface="Montserrat" panose="00000500000000000000" pitchFamily="2" charset="0"/>
            </a:endParaRPr>
          </a:p>
          <a:p>
            <a:pPr marL="609570" indent="-304784">
              <a:buClr>
                <a:schemeClr val="dk1"/>
              </a:buClr>
              <a:buSzPts val="1300"/>
            </a:pPr>
            <a:endParaRPr i="1" dirty="0">
              <a:solidFill>
                <a:schemeClr val="dk1"/>
              </a:solidFill>
              <a:latin typeface="Montserrat" panose="00000500000000000000" pitchFamily="2" charset="0"/>
              <a:ea typeface="Lato Light"/>
              <a:cs typeface="Lato Light"/>
              <a:sym typeface="Lato Light"/>
            </a:endParaRPr>
          </a:p>
          <a:p>
            <a:pPr marL="457178" indent="-457178">
              <a:buSzPts val="1400"/>
              <a:buFont typeface="Arial"/>
              <a:buAutoNum type="arabicPeriod"/>
            </a:pPr>
            <a:r>
              <a:rPr lang="en-US" b="1" i="1" dirty="0">
                <a:latin typeface="Montserrat" panose="00000500000000000000" pitchFamily="2" charset="0"/>
              </a:rPr>
              <a:t>Bias in datasets: </a:t>
            </a:r>
            <a:r>
              <a:rPr lang="en-US" i="1" dirty="0">
                <a:latin typeface="Montserrat" panose="00000500000000000000" pitchFamily="2" charset="0"/>
              </a:rPr>
              <a:t>improve representation of Latin American diversity within HCA results;</a:t>
            </a:r>
            <a:endParaRPr dirty="0">
              <a:latin typeface="Montserrat" panose="00000500000000000000" pitchFamily="2" charset="0"/>
            </a:endParaRPr>
          </a:p>
          <a:p>
            <a:pPr marL="457178" indent="-457178">
              <a:spcBef>
                <a:spcPts val="800"/>
              </a:spcBef>
              <a:buSzPts val="1400"/>
              <a:buFont typeface="Arial"/>
              <a:buAutoNum type="arabicPeriod"/>
            </a:pPr>
            <a:r>
              <a:rPr lang="en-US" b="1" i="1" dirty="0">
                <a:latin typeface="Montserrat" panose="00000500000000000000" pitchFamily="2" charset="0"/>
              </a:rPr>
              <a:t>Bias in leading teams: </a:t>
            </a:r>
            <a:r>
              <a:rPr lang="en-US" i="1" dirty="0">
                <a:latin typeface="Montserrat" panose="00000500000000000000" pitchFamily="2" charset="0"/>
              </a:rPr>
              <a:t>improve diversity of researchers spearheading efforts on their own populations;</a:t>
            </a:r>
            <a:endParaRPr dirty="0">
              <a:latin typeface="Montserrat" panose="00000500000000000000" pitchFamily="2" charset="0"/>
            </a:endParaRPr>
          </a:p>
          <a:p>
            <a:pPr marL="457178" indent="-457178">
              <a:spcBef>
                <a:spcPts val="800"/>
              </a:spcBef>
              <a:buSzPts val="1400"/>
              <a:buFont typeface="Arial"/>
              <a:buAutoNum type="arabicPeriod"/>
            </a:pPr>
            <a:r>
              <a:rPr lang="en-US" b="1" i="1" dirty="0">
                <a:latin typeface="Montserrat" panose="00000500000000000000" pitchFamily="2" charset="0"/>
              </a:rPr>
              <a:t>Single-cell RNA sequencing is mostly unavailable in Latin America: </a:t>
            </a:r>
            <a:r>
              <a:rPr lang="en-US" i="1" dirty="0">
                <a:latin typeface="Montserrat" panose="00000500000000000000" pitchFamily="2" charset="0"/>
              </a:rPr>
              <a:t>this project will build local capacity;</a:t>
            </a:r>
            <a:endParaRPr dirty="0">
              <a:latin typeface="Montserrat" panose="00000500000000000000" pitchFamily="2" charset="0"/>
            </a:endParaRPr>
          </a:p>
          <a:p>
            <a:pPr marL="457178" indent="-457178">
              <a:spcBef>
                <a:spcPts val="800"/>
              </a:spcBef>
              <a:buSzPts val="1400"/>
              <a:buFont typeface="Arial"/>
              <a:buAutoNum type="arabicPeriod"/>
            </a:pPr>
            <a:r>
              <a:rPr lang="en-US" b="1" i="1" dirty="0">
                <a:latin typeface="Montserrat" panose="00000500000000000000" pitchFamily="2" charset="0"/>
              </a:rPr>
              <a:t>Training: </a:t>
            </a:r>
            <a:r>
              <a:rPr lang="en-US" i="1" dirty="0" err="1">
                <a:latin typeface="Montserrat" panose="00000500000000000000" pitchFamily="2" charset="0"/>
              </a:rPr>
              <a:t>scRNASeq</a:t>
            </a:r>
            <a:r>
              <a:rPr lang="en-US" i="1" dirty="0">
                <a:latin typeface="Montserrat" panose="00000500000000000000" pitchFamily="2" charset="0"/>
              </a:rPr>
              <a:t> data analysis is currently incipient in Latin America; the team will provide basic and advanced training for Latin American students and researchers in local languages and will create a portal for data analysis and sharing aiming to facilitate accessibility and inclusion.</a:t>
            </a:r>
            <a:endParaRPr dirty="0">
              <a:latin typeface="Montserrat" panose="00000500000000000000" pitchFamily="2" charset="0"/>
            </a:endParaRPr>
          </a:p>
          <a:p>
            <a:pPr>
              <a:spcBef>
                <a:spcPts val="800"/>
              </a:spcBef>
              <a:spcAft>
                <a:spcPts val="800"/>
              </a:spcAft>
            </a:pPr>
            <a:br>
              <a:rPr lang="en-US" dirty="0">
                <a:latin typeface="Montserrat" panose="00000500000000000000" pitchFamily="2" charset="0"/>
              </a:rPr>
            </a:br>
            <a:endParaRPr i="1" dirty="0">
              <a:solidFill>
                <a:schemeClr val="dk1"/>
              </a:solidFill>
              <a:latin typeface="Montserrat" panose="00000500000000000000" pitchFamily="2" charset="0"/>
              <a:ea typeface="Lato Light"/>
              <a:cs typeface="Lato Light"/>
              <a:sym typeface="Lato Light"/>
            </a:endParaRPr>
          </a:p>
        </p:txBody>
      </p:sp>
      <p:sp>
        <p:nvSpPr>
          <p:cNvPr id="122" name="Google Shape;122;p7"/>
          <p:cNvSpPr txBox="1"/>
          <p:nvPr/>
        </p:nvSpPr>
        <p:spPr>
          <a:xfrm>
            <a:off x="362913" y="361774"/>
            <a:ext cx="7767200" cy="866805"/>
          </a:xfrm>
          <a:prstGeom prst="rect">
            <a:avLst/>
          </a:prstGeom>
          <a:noFill/>
          <a:ln>
            <a:noFill/>
          </a:ln>
        </p:spPr>
        <p:txBody>
          <a:bodyPr spcFirstLastPara="1" wrap="square" lIns="121900" tIns="121900" rIns="121900" bIns="121900" anchor="t" anchorCtr="0">
            <a:noAutofit/>
          </a:bodyPr>
          <a:lstStyle/>
          <a:p>
            <a:pPr algn="ctr">
              <a:buClr>
                <a:schemeClr val="dk1"/>
              </a:buClr>
              <a:buSzPts val="1100"/>
            </a:pPr>
            <a:r>
              <a:rPr lang="en-US" sz="3467" b="1" dirty="0">
                <a:solidFill>
                  <a:srgbClr val="0070C0"/>
                </a:solidFill>
                <a:latin typeface="Montserrat" panose="00000500000000000000" pitchFamily="2" charset="0"/>
                <a:ea typeface="Source Serif Pro"/>
                <a:cs typeface="Source Serif Pro"/>
                <a:sym typeface="Source Serif Pro"/>
              </a:rPr>
              <a:t>Project Challenges</a:t>
            </a:r>
            <a:endParaRPr lang="en-US" sz="3467" b="1" dirty="0">
              <a:solidFill>
                <a:srgbClr val="0070C0"/>
              </a:solidFill>
              <a:latin typeface="Montserrat" panose="00000500000000000000" pitchFamily="2" charset="0"/>
            </a:endParaRPr>
          </a:p>
        </p:txBody>
      </p:sp>
    </p:spTree>
    <p:extLst>
      <p:ext uri="{BB962C8B-B14F-4D97-AF65-F5344CB8AC3E}">
        <p14:creationId xmlns:p14="http://schemas.microsoft.com/office/powerpoint/2010/main" val="55956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0DEA51D-4C54-3260-9008-1FF01C4BE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0"/>
            <a:ext cx="12039600" cy="677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1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60A52-3101-39AE-2B75-FB5176C733A1}"/>
              </a:ext>
            </a:extLst>
          </p:cNvPr>
          <p:cNvSpPr>
            <a:spLocks noGrp="1"/>
          </p:cNvSpPr>
          <p:nvPr>
            <p:ph type="title"/>
          </p:nvPr>
        </p:nvSpPr>
        <p:spPr/>
        <p:txBody>
          <a:bodyPr/>
          <a:lstStyle/>
          <a:p>
            <a:r>
              <a:rPr lang="es-CO" b="1" dirty="0">
                <a:solidFill>
                  <a:srgbClr val="0070C0"/>
                </a:solidFill>
              </a:rPr>
              <a:t>				CEIS </a:t>
            </a:r>
            <a:r>
              <a:rPr lang="es-CO" b="1" dirty="0" err="1">
                <a:solidFill>
                  <a:srgbClr val="0070C0"/>
                </a:solidFill>
              </a:rPr>
              <a:t>Univalle</a:t>
            </a:r>
            <a:endParaRPr lang="es-CO" b="1" dirty="0">
              <a:solidFill>
                <a:srgbClr val="0070C0"/>
              </a:solidFill>
            </a:endParaRPr>
          </a:p>
        </p:txBody>
      </p:sp>
      <p:pic>
        <p:nvPicPr>
          <p:cNvPr id="4" name="Marcador de contenido 3">
            <a:extLst>
              <a:ext uri="{FF2B5EF4-FFF2-40B4-BE49-F238E27FC236}">
                <a16:creationId xmlns:a16="http://schemas.microsoft.com/office/drawing/2014/main" id="{4C785553-975C-31DB-D941-EBA91AA77F24}"/>
              </a:ext>
            </a:extLst>
          </p:cNvPr>
          <p:cNvPicPr>
            <a:picLocks noGrp="1" noChangeAspect="1"/>
          </p:cNvPicPr>
          <p:nvPr>
            <p:ph idx="1"/>
          </p:nvPr>
        </p:nvPicPr>
        <p:blipFill>
          <a:blip r:embed="rId2"/>
          <a:stretch>
            <a:fillRect/>
          </a:stretch>
        </p:blipFill>
        <p:spPr>
          <a:xfrm>
            <a:off x="1897009" y="1690688"/>
            <a:ext cx="8550381" cy="3680779"/>
          </a:xfrm>
          <a:prstGeom prst="rect">
            <a:avLst/>
          </a:prstGeom>
        </p:spPr>
      </p:pic>
      <p:sp>
        <p:nvSpPr>
          <p:cNvPr id="5" name="CuadroTexto 4">
            <a:extLst>
              <a:ext uri="{FF2B5EF4-FFF2-40B4-BE49-F238E27FC236}">
                <a16:creationId xmlns:a16="http://schemas.microsoft.com/office/drawing/2014/main" id="{B0FA6680-9F65-57BA-B52E-B766CDBCFA9A}"/>
              </a:ext>
            </a:extLst>
          </p:cNvPr>
          <p:cNvSpPr txBox="1"/>
          <p:nvPr/>
        </p:nvSpPr>
        <p:spPr>
          <a:xfrm>
            <a:off x="2057400" y="5799667"/>
            <a:ext cx="8060267" cy="369332"/>
          </a:xfrm>
          <a:prstGeom prst="rect">
            <a:avLst/>
          </a:prstGeom>
          <a:noFill/>
        </p:spPr>
        <p:txBody>
          <a:bodyPr wrap="square" rtlCol="0">
            <a:spAutoFit/>
          </a:bodyPr>
          <a:lstStyle/>
          <a:p>
            <a:r>
              <a:rPr lang="es-CO" dirty="0"/>
              <a:t>Nota: estudiante posgrado Wayuu participa en ejecución del proyecto</a:t>
            </a:r>
          </a:p>
        </p:txBody>
      </p:sp>
      <p:pic>
        <p:nvPicPr>
          <p:cNvPr id="3" name="Imagen 2">
            <a:extLst>
              <a:ext uri="{FF2B5EF4-FFF2-40B4-BE49-F238E27FC236}">
                <a16:creationId xmlns:a16="http://schemas.microsoft.com/office/drawing/2014/main" id="{9E052B12-CBBB-C0D7-5381-855B697C6269}"/>
              </a:ext>
            </a:extLst>
          </p:cNvPr>
          <p:cNvPicPr>
            <a:picLocks noChangeAspect="1"/>
          </p:cNvPicPr>
          <p:nvPr/>
        </p:nvPicPr>
        <p:blipFill>
          <a:blip r:embed="rId3"/>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7835839B-F998-8B20-77DA-83537B702E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3225906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85D2233E-DBC9-BA01-4C09-32196E99AE4D}"/>
            </a:ext>
          </a:extLst>
        </p:cNvPr>
        <p:cNvGrpSpPr/>
        <p:nvPr/>
      </p:nvGrpSpPr>
      <p:grpSpPr>
        <a:xfrm>
          <a:off x="0" y="0"/>
          <a:ext cx="0" cy="0"/>
          <a:chOff x="0" y="0"/>
          <a:chExt cx="0" cy="0"/>
        </a:xfrm>
      </p:grpSpPr>
      <p:sp>
        <p:nvSpPr>
          <p:cNvPr id="61" name="Google Shape;61;p2">
            <a:extLst>
              <a:ext uri="{FF2B5EF4-FFF2-40B4-BE49-F238E27FC236}">
                <a16:creationId xmlns:a16="http://schemas.microsoft.com/office/drawing/2014/main" id="{65FA2EAA-86B8-A09A-0EE4-FBA023031DCA}"/>
              </a:ext>
            </a:extLst>
          </p:cNvPr>
          <p:cNvSpPr txBox="1">
            <a:spLocks noGrp="1"/>
          </p:cNvSpPr>
          <p:nvPr>
            <p:ph type="title"/>
          </p:nvPr>
        </p:nvSpPr>
        <p:spPr>
          <a:xfrm>
            <a:off x="1878733" y="291827"/>
            <a:ext cx="7959273" cy="763600"/>
          </a:xfrm>
          <a:prstGeom prst="rect">
            <a:avLst/>
          </a:prstGeom>
          <a:noFill/>
          <a:ln>
            <a:noFill/>
          </a:ln>
        </p:spPr>
        <p:txBody>
          <a:bodyPr spcFirstLastPara="1" vert="horz" wrap="square" lIns="121900" tIns="121900" rIns="121900" bIns="121900" rtlCol="0" anchor="ctr" anchorCtr="0">
            <a:noAutofit/>
          </a:bodyPr>
          <a:lstStyle/>
          <a:p>
            <a:pPr>
              <a:lnSpc>
                <a:spcPct val="100000"/>
              </a:lnSpc>
              <a:buNone/>
            </a:pPr>
            <a:r>
              <a:rPr lang="es-419" dirty="0" err="1">
                <a:solidFill>
                  <a:srgbClr val="0070C0"/>
                </a:solidFill>
              </a:rPr>
              <a:t>Community</a:t>
            </a:r>
            <a:r>
              <a:rPr lang="es-419" dirty="0">
                <a:solidFill>
                  <a:srgbClr val="0070C0"/>
                </a:solidFill>
              </a:rPr>
              <a:t> </a:t>
            </a:r>
            <a:r>
              <a:rPr lang="es-419" dirty="0" err="1">
                <a:solidFill>
                  <a:srgbClr val="0070C0"/>
                </a:solidFill>
              </a:rPr>
              <a:t>Engagement</a:t>
            </a:r>
            <a:endParaRPr lang="es-419" dirty="0">
              <a:solidFill>
                <a:srgbClr val="0070C0"/>
              </a:solidFill>
            </a:endParaRPr>
          </a:p>
        </p:txBody>
      </p:sp>
      <p:pic>
        <p:nvPicPr>
          <p:cNvPr id="268" name="Google Shape;268;p10"/>
          <p:cNvPicPr preferRelativeResize="0"/>
          <p:nvPr/>
        </p:nvPicPr>
        <p:blipFill rotWithShape="1">
          <a:blip r:embed="rId3">
            <a:alphaModFix/>
          </a:blip>
          <a:srcRect l="15160" t="17005" r="-1" b="6207"/>
          <a:stretch/>
        </p:blipFill>
        <p:spPr>
          <a:xfrm rot="10800000">
            <a:off x="8080625" y="3713237"/>
            <a:ext cx="3230419" cy="2192904"/>
          </a:xfrm>
          <a:prstGeom prst="rect">
            <a:avLst/>
          </a:prstGeom>
          <a:noFill/>
          <a:ln>
            <a:noFill/>
          </a:ln>
        </p:spPr>
      </p:pic>
      <p:pic>
        <p:nvPicPr>
          <p:cNvPr id="269" name="Google Shape;269;p10" descr="A group of people in lab coats&#10;&#10;Description automatically generated with medium confidence"/>
          <p:cNvPicPr preferRelativeResize="0"/>
          <p:nvPr/>
        </p:nvPicPr>
        <p:blipFill rotWithShape="1">
          <a:blip r:embed="rId4">
            <a:alphaModFix/>
          </a:blip>
          <a:srcRect r="2855"/>
          <a:stretch/>
        </p:blipFill>
        <p:spPr>
          <a:xfrm>
            <a:off x="4482893" y="3683327"/>
            <a:ext cx="2984299" cy="2222815"/>
          </a:xfrm>
          <a:prstGeom prst="rect">
            <a:avLst/>
          </a:prstGeom>
          <a:noFill/>
          <a:ln>
            <a:noFill/>
          </a:ln>
        </p:spPr>
      </p:pic>
      <p:pic>
        <p:nvPicPr>
          <p:cNvPr id="270" name="Google Shape;270;p10" descr="Tepango_1"/>
          <p:cNvPicPr preferRelativeResize="0"/>
          <p:nvPr/>
        </p:nvPicPr>
        <p:blipFill rotWithShape="1">
          <a:blip r:embed="rId5">
            <a:alphaModFix/>
          </a:blip>
          <a:srcRect/>
          <a:stretch/>
        </p:blipFill>
        <p:spPr>
          <a:xfrm>
            <a:off x="4482891" y="1111861"/>
            <a:ext cx="2984300" cy="2216675"/>
          </a:xfrm>
          <a:prstGeom prst="rect">
            <a:avLst/>
          </a:prstGeom>
          <a:noFill/>
          <a:ln>
            <a:noFill/>
          </a:ln>
        </p:spPr>
      </p:pic>
      <p:pic>
        <p:nvPicPr>
          <p:cNvPr id="272" name="Google Shape;272;p10"/>
          <p:cNvPicPr preferRelativeResize="0"/>
          <p:nvPr/>
        </p:nvPicPr>
        <p:blipFill rotWithShape="1">
          <a:blip r:embed="rId6">
            <a:alphaModFix/>
          </a:blip>
          <a:srcRect l="1304" t="20980" r="14460" b="1017"/>
          <a:stretch>
            <a:fillRect/>
          </a:stretch>
        </p:blipFill>
        <p:spPr>
          <a:xfrm>
            <a:off x="8080625" y="1109282"/>
            <a:ext cx="3226736" cy="2240997"/>
          </a:xfrm>
          <a:prstGeom prst="rect">
            <a:avLst/>
          </a:prstGeom>
          <a:noFill/>
          <a:ln>
            <a:noFill/>
          </a:ln>
        </p:spPr>
      </p:pic>
      <p:pic>
        <p:nvPicPr>
          <p:cNvPr id="277" name="Google Shape;277;p10"/>
          <p:cNvPicPr preferRelativeResize="0"/>
          <p:nvPr/>
        </p:nvPicPr>
        <p:blipFill rotWithShape="1">
          <a:blip r:embed="rId7">
            <a:alphaModFix/>
          </a:blip>
          <a:srcRect t="4234" b="4233"/>
          <a:stretch/>
        </p:blipFill>
        <p:spPr>
          <a:xfrm>
            <a:off x="884639" y="1109282"/>
            <a:ext cx="2984300" cy="2230125"/>
          </a:xfrm>
          <a:prstGeom prst="rect">
            <a:avLst/>
          </a:prstGeom>
          <a:noFill/>
          <a:ln>
            <a:noFill/>
          </a:ln>
        </p:spPr>
      </p:pic>
      <p:pic>
        <p:nvPicPr>
          <p:cNvPr id="280" name="Google Shape;280;p10"/>
          <p:cNvPicPr preferRelativeResize="0"/>
          <p:nvPr/>
        </p:nvPicPr>
        <p:blipFill rotWithShape="1">
          <a:blip r:embed="rId8">
            <a:alphaModFix/>
          </a:blip>
          <a:srcRect/>
          <a:stretch/>
        </p:blipFill>
        <p:spPr>
          <a:xfrm>
            <a:off x="884639" y="3670578"/>
            <a:ext cx="2984300" cy="2277580"/>
          </a:xfrm>
          <a:prstGeom prst="rect">
            <a:avLst/>
          </a:prstGeom>
          <a:noFill/>
          <a:ln>
            <a:noFill/>
          </a:ln>
        </p:spPr>
      </p:pic>
      <p:sp>
        <p:nvSpPr>
          <p:cNvPr id="273" name="Google Shape;273;p10"/>
          <p:cNvSpPr txBox="1"/>
          <p:nvPr/>
        </p:nvSpPr>
        <p:spPr>
          <a:xfrm>
            <a:off x="5046367" y="3332966"/>
            <a:ext cx="1857347" cy="282129"/>
          </a:xfrm>
          <a:prstGeom prst="rect">
            <a:avLst/>
          </a:prstGeom>
          <a:noFill/>
          <a:ln>
            <a:noFill/>
          </a:ln>
        </p:spPr>
        <p:txBody>
          <a:bodyPr spcFirstLastPara="1" wrap="square" lIns="25400" tIns="25400" rIns="25400" bIns="25400" anchor="ctr" anchorCtr="0">
            <a:spAutoFit/>
          </a:bodyPr>
          <a:lstStyle/>
          <a:p>
            <a:pPr algn="ctr"/>
            <a:r>
              <a:rPr lang="en-US" sz="1500" dirty="0">
                <a:solidFill>
                  <a:srgbClr val="000000"/>
                </a:solidFill>
                <a:latin typeface="Helvetica Neue"/>
                <a:ea typeface="Helvetica Neue"/>
                <a:cs typeface="Helvetica Neue"/>
                <a:sym typeface="Helvetica Neue"/>
              </a:rPr>
              <a:t>Mexico: Victor Acuña</a:t>
            </a:r>
            <a:endParaRPr sz="2400" dirty="0"/>
          </a:p>
        </p:txBody>
      </p:sp>
      <p:sp>
        <p:nvSpPr>
          <p:cNvPr id="274" name="Google Shape;274;p10"/>
          <p:cNvSpPr txBox="1"/>
          <p:nvPr/>
        </p:nvSpPr>
        <p:spPr>
          <a:xfrm>
            <a:off x="5161983" y="5902246"/>
            <a:ext cx="1868035" cy="282129"/>
          </a:xfrm>
          <a:prstGeom prst="rect">
            <a:avLst/>
          </a:prstGeom>
          <a:noFill/>
          <a:ln>
            <a:noFill/>
          </a:ln>
        </p:spPr>
        <p:txBody>
          <a:bodyPr spcFirstLastPara="1" wrap="square" lIns="25400" tIns="25400" rIns="25400" bIns="25400" anchor="ctr" anchorCtr="0">
            <a:spAutoFit/>
          </a:bodyPr>
          <a:lstStyle/>
          <a:p>
            <a:pPr algn="ctr"/>
            <a:r>
              <a:rPr lang="en-US" sz="1500" dirty="0">
                <a:solidFill>
                  <a:srgbClr val="000000"/>
                </a:solidFill>
                <a:latin typeface="Helvetica Neue"/>
                <a:ea typeface="Helvetica Neue"/>
                <a:cs typeface="Helvetica Neue"/>
                <a:sym typeface="Helvetica Neue"/>
              </a:rPr>
              <a:t>Peru: Karla Sandoval</a:t>
            </a:r>
            <a:endParaRPr sz="2400" dirty="0"/>
          </a:p>
        </p:txBody>
      </p:sp>
      <p:sp>
        <p:nvSpPr>
          <p:cNvPr id="275" name="Google Shape;275;p10"/>
          <p:cNvSpPr txBox="1"/>
          <p:nvPr/>
        </p:nvSpPr>
        <p:spPr>
          <a:xfrm>
            <a:off x="8622478" y="3350280"/>
            <a:ext cx="2220695" cy="282129"/>
          </a:xfrm>
          <a:prstGeom prst="rect">
            <a:avLst/>
          </a:prstGeom>
          <a:noFill/>
          <a:ln>
            <a:noFill/>
          </a:ln>
        </p:spPr>
        <p:txBody>
          <a:bodyPr spcFirstLastPara="1" wrap="square" lIns="25400" tIns="25400" rIns="25400" bIns="25400" anchor="ctr" anchorCtr="0">
            <a:spAutoFit/>
          </a:bodyPr>
          <a:lstStyle/>
          <a:p>
            <a:pPr algn="ctr"/>
            <a:r>
              <a:rPr lang="en-US" sz="1500" dirty="0">
                <a:solidFill>
                  <a:srgbClr val="000000"/>
                </a:solidFill>
                <a:latin typeface="Helvetica Neue"/>
                <a:ea typeface="Helvetica Neue"/>
                <a:cs typeface="Helvetica Neue"/>
                <a:sym typeface="Helvetica Neue"/>
              </a:rPr>
              <a:t>Colombia: Marisol Espitia</a:t>
            </a:r>
            <a:endParaRPr sz="2400" dirty="0"/>
          </a:p>
        </p:txBody>
      </p:sp>
      <p:sp>
        <p:nvSpPr>
          <p:cNvPr id="276" name="Google Shape;276;p10"/>
          <p:cNvSpPr txBox="1"/>
          <p:nvPr/>
        </p:nvSpPr>
        <p:spPr>
          <a:xfrm>
            <a:off x="8674483" y="5902246"/>
            <a:ext cx="2039021" cy="282129"/>
          </a:xfrm>
          <a:prstGeom prst="rect">
            <a:avLst/>
          </a:prstGeom>
          <a:noFill/>
          <a:ln>
            <a:noFill/>
          </a:ln>
        </p:spPr>
        <p:txBody>
          <a:bodyPr spcFirstLastPara="1" wrap="square" lIns="25400" tIns="25400" rIns="25400" bIns="25400" anchor="ctr" anchorCtr="0">
            <a:spAutoFit/>
          </a:bodyPr>
          <a:lstStyle/>
          <a:p>
            <a:pPr algn="ctr"/>
            <a:r>
              <a:rPr lang="en-US" sz="1500" dirty="0">
                <a:solidFill>
                  <a:srgbClr val="000000"/>
                </a:solidFill>
                <a:latin typeface="Helvetica Neue"/>
                <a:ea typeface="Helvetica Neue"/>
                <a:cs typeface="Helvetica Neue"/>
                <a:sym typeface="Helvetica Neue"/>
              </a:rPr>
              <a:t>Chile: Ricardo Verdugo</a:t>
            </a:r>
            <a:endParaRPr sz="2400" dirty="0"/>
          </a:p>
        </p:txBody>
      </p:sp>
      <p:sp>
        <p:nvSpPr>
          <p:cNvPr id="278" name="Google Shape;278;p10"/>
          <p:cNvSpPr txBox="1"/>
          <p:nvPr/>
        </p:nvSpPr>
        <p:spPr>
          <a:xfrm>
            <a:off x="1102033" y="3325861"/>
            <a:ext cx="2477175" cy="282129"/>
          </a:xfrm>
          <a:prstGeom prst="rect">
            <a:avLst/>
          </a:prstGeom>
          <a:noFill/>
          <a:ln>
            <a:noFill/>
          </a:ln>
        </p:spPr>
        <p:txBody>
          <a:bodyPr spcFirstLastPara="1" wrap="square" lIns="25400" tIns="25400" rIns="25400" bIns="25400" anchor="ctr" anchorCtr="0">
            <a:spAutoFit/>
          </a:bodyPr>
          <a:lstStyle/>
          <a:p>
            <a:pPr algn="ctr"/>
            <a:r>
              <a:rPr lang="en-US" sz="1500" dirty="0">
                <a:solidFill>
                  <a:srgbClr val="000000"/>
                </a:solidFill>
                <a:latin typeface="Helvetica Neue"/>
                <a:ea typeface="Helvetica Neue"/>
                <a:cs typeface="Helvetica Neue"/>
                <a:sym typeface="Helvetica Neue"/>
              </a:rPr>
              <a:t>Colombia: Guillermo Barreto</a:t>
            </a:r>
            <a:endParaRPr sz="1500" dirty="0">
              <a:solidFill>
                <a:srgbClr val="000000"/>
              </a:solidFill>
              <a:latin typeface="Helvetica Neue"/>
              <a:ea typeface="Helvetica Neue"/>
              <a:cs typeface="Helvetica Neue"/>
              <a:sym typeface="Helvetica Neue"/>
            </a:endParaRPr>
          </a:p>
        </p:txBody>
      </p:sp>
      <p:sp>
        <p:nvSpPr>
          <p:cNvPr id="279" name="Google Shape;279;p10"/>
          <p:cNvSpPr txBox="1"/>
          <p:nvPr/>
        </p:nvSpPr>
        <p:spPr>
          <a:xfrm>
            <a:off x="1186456" y="5948158"/>
            <a:ext cx="2308325" cy="282129"/>
          </a:xfrm>
          <a:prstGeom prst="rect">
            <a:avLst/>
          </a:prstGeom>
          <a:noFill/>
          <a:ln>
            <a:noFill/>
          </a:ln>
        </p:spPr>
        <p:txBody>
          <a:bodyPr spcFirstLastPara="1" wrap="square" lIns="25400" tIns="25400" rIns="25400" bIns="25400" anchor="ctr" anchorCtr="0">
            <a:spAutoFit/>
          </a:bodyPr>
          <a:lstStyle/>
          <a:p>
            <a:pPr algn="ctr"/>
            <a:r>
              <a:rPr lang="en-US" sz="1500" dirty="0">
                <a:latin typeface="Helvetica Neue"/>
                <a:ea typeface="Helvetica Neue"/>
                <a:cs typeface="Helvetica Neue"/>
                <a:sym typeface="Helvetica Neue"/>
              </a:rPr>
              <a:t>México</a:t>
            </a:r>
            <a:r>
              <a:rPr lang="en-US" sz="1500" dirty="0">
                <a:solidFill>
                  <a:srgbClr val="000000"/>
                </a:solidFill>
                <a:latin typeface="Helvetica Neue"/>
                <a:ea typeface="Helvetica Neue"/>
                <a:cs typeface="Helvetica Neue"/>
                <a:sym typeface="Helvetica Neue"/>
              </a:rPr>
              <a:t> Andres Moreno</a:t>
            </a:r>
            <a:endParaRPr sz="1500"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26920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EFA96D-5EE3-E459-C7AA-3EB3C80B4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8895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80A061-F20F-4EA5-CEB2-EEDAC4F77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2" name="Imagen 1">
            <a:extLst>
              <a:ext uri="{FF2B5EF4-FFF2-40B4-BE49-F238E27FC236}">
                <a16:creationId xmlns:a16="http://schemas.microsoft.com/office/drawing/2014/main" id="{D8FD00C8-18F8-DFC1-1A3F-5FD1355A6822}"/>
              </a:ext>
            </a:extLst>
          </p:cNvPr>
          <p:cNvPicPr>
            <a:picLocks noChangeAspect="1"/>
          </p:cNvPicPr>
          <p:nvPr/>
        </p:nvPicPr>
        <p:blipFill>
          <a:blip r:embed="rId3"/>
          <a:stretch>
            <a:fillRect/>
          </a:stretch>
        </p:blipFill>
        <p:spPr>
          <a:xfrm>
            <a:off x="11049000" y="42908"/>
            <a:ext cx="953282" cy="1169136"/>
          </a:xfrm>
          <a:prstGeom prst="rect">
            <a:avLst/>
          </a:prstGeom>
        </p:spPr>
      </p:pic>
      <p:pic>
        <p:nvPicPr>
          <p:cNvPr id="4" name="Imagen 3">
            <a:extLst>
              <a:ext uri="{FF2B5EF4-FFF2-40B4-BE49-F238E27FC236}">
                <a16:creationId xmlns:a16="http://schemas.microsoft.com/office/drawing/2014/main" id="{220AD3DF-E1FE-EF53-EAF1-88971D714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1484877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6952A-9700-B8B8-48F7-C1670C77B1C4}"/>
              </a:ext>
            </a:extLst>
          </p:cNvPr>
          <p:cNvSpPr>
            <a:spLocks noGrp="1"/>
          </p:cNvSpPr>
          <p:nvPr>
            <p:ph type="title"/>
          </p:nvPr>
        </p:nvSpPr>
        <p:spPr>
          <a:xfrm>
            <a:off x="838200" y="813027"/>
            <a:ext cx="10515600" cy="1012598"/>
          </a:xfrm>
        </p:spPr>
        <p:txBody>
          <a:bodyPr/>
          <a:lstStyle/>
          <a:p>
            <a:r>
              <a:rPr lang="es-ES" b="1" dirty="0" err="1">
                <a:solidFill>
                  <a:srgbClr val="0070C0"/>
                </a:solidFill>
              </a:rPr>
              <a:t>On</a:t>
            </a:r>
            <a:r>
              <a:rPr lang="es-ES" b="1" dirty="0">
                <a:solidFill>
                  <a:srgbClr val="0070C0"/>
                </a:solidFill>
              </a:rPr>
              <a:t>-site </a:t>
            </a:r>
            <a:r>
              <a:rPr lang="es-ES" b="1" dirty="0" err="1">
                <a:solidFill>
                  <a:srgbClr val="0070C0"/>
                </a:solidFill>
              </a:rPr>
              <a:t>PBMCs</a:t>
            </a:r>
            <a:r>
              <a:rPr lang="es-ES" b="1" dirty="0">
                <a:solidFill>
                  <a:srgbClr val="0070C0"/>
                </a:solidFill>
              </a:rPr>
              <a:t> aislamiento y </a:t>
            </a:r>
            <a:r>
              <a:rPr lang="es-ES" b="1" dirty="0" err="1">
                <a:solidFill>
                  <a:srgbClr val="0070C0"/>
                </a:solidFill>
              </a:rPr>
              <a:t>criopreservación</a:t>
            </a:r>
            <a:endParaRPr lang="es-CO" b="1" dirty="0">
              <a:solidFill>
                <a:srgbClr val="0070C0"/>
              </a:solidFill>
            </a:endParaRPr>
          </a:p>
        </p:txBody>
      </p:sp>
      <p:sp>
        <p:nvSpPr>
          <p:cNvPr id="3" name="Marcador de contenido 2">
            <a:extLst>
              <a:ext uri="{FF2B5EF4-FFF2-40B4-BE49-F238E27FC236}">
                <a16:creationId xmlns:a16="http://schemas.microsoft.com/office/drawing/2014/main" id="{5B6CE6F0-F094-02EE-01CA-E79C8BD0B561}"/>
              </a:ext>
            </a:extLst>
          </p:cNvPr>
          <p:cNvSpPr>
            <a:spLocks noGrp="1"/>
          </p:cNvSpPr>
          <p:nvPr>
            <p:ph idx="1"/>
          </p:nvPr>
        </p:nvSpPr>
        <p:spPr/>
        <p:txBody>
          <a:bodyPr>
            <a:normAutofit fontScale="92500" lnSpcReduction="10000"/>
          </a:bodyPr>
          <a:lstStyle/>
          <a:p>
            <a:pPr marL="0" lvl="0" indent="0">
              <a:lnSpc>
                <a:spcPct val="100000"/>
              </a:lnSpc>
              <a:spcBef>
                <a:spcPts val="0"/>
              </a:spcBef>
              <a:buSzPts val="1400"/>
              <a:buNone/>
            </a:pPr>
            <a:r>
              <a:rPr lang="es-ES" b="1" dirty="0"/>
              <a:t>Aspectos técnicos claves</a:t>
            </a:r>
          </a:p>
          <a:p>
            <a:pPr marL="285750" indent="-285750"/>
            <a:r>
              <a:rPr lang="es-ES" dirty="0"/>
              <a:t>Aislamiento y  purificación </a:t>
            </a:r>
            <a:r>
              <a:rPr lang="es-ES" dirty="0" err="1"/>
              <a:t>on</a:t>
            </a:r>
            <a:r>
              <a:rPr lang="es-ES" dirty="0"/>
              <a:t>-site de las </a:t>
            </a:r>
            <a:r>
              <a:rPr lang="es-ES" dirty="0" err="1"/>
              <a:t>PBMCs</a:t>
            </a:r>
            <a:r>
              <a:rPr lang="es-ES" dirty="0"/>
              <a:t> para evitar cambios transcripcionales  y en la viabilidad </a:t>
            </a:r>
            <a:r>
              <a:rPr lang="es-ES" dirty="0" err="1"/>
              <a:t>cellular</a:t>
            </a:r>
            <a:r>
              <a:rPr lang="es-ES" dirty="0"/>
              <a:t> ocasionadas por el transporte de la muestra. Daños o muerte </a:t>
            </a:r>
            <a:r>
              <a:rPr lang="es-ES" dirty="0" err="1"/>
              <a:t>cellular</a:t>
            </a:r>
            <a:r>
              <a:rPr lang="es-ES" dirty="0"/>
              <a:t> por descongelamiento interferirá single </a:t>
            </a:r>
            <a:r>
              <a:rPr lang="es-ES" dirty="0" err="1"/>
              <a:t>cells</a:t>
            </a:r>
            <a:r>
              <a:rPr lang="es-ES" dirty="0"/>
              <a:t>. </a:t>
            </a:r>
          </a:p>
          <a:p>
            <a:pPr marL="285750" indent="-285750"/>
            <a:r>
              <a:rPr lang="es-ES" dirty="0"/>
              <a:t>Protocolos de </a:t>
            </a:r>
            <a:r>
              <a:rPr lang="es-ES" dirty="0" err="1"/>
              <a:t>criopreservación</a:t>
            </a:r>
            <a:r>
              <a:rPr lang="es-ES" dirty="0"/>
              <a:t> no trabajan con sangre total, en consecuencia </a:t>
            </a:r>
            <a:r>
              <a:rPr lang="es-ES" dirty="0" err="1"/>
              <a:t>PBMCs</a:t>
            </a:r>
            <a:r>
              <a:rPr lang="es-ES" dirty="0"/>
              <a:t> deben ser aisladas antes de que la </a:t>
            </a:r>
            <a:r>
              <a:rPr lang="es-ES" dirty="0" err="1"/>
              <a:t>criopreservación</a:t>
            </a:r>
            <a:r>
              <a:rPr lang="es-ES" dirty="0"/>
              <a:t> sea realizada. Bajar 1°C hasta -80°C. Hielo seco </a:t>
            </a:r>
            <a:r>
              <a:rPr lang="es-ES" dirty="0" err="1"/>
              <a:t>CoolCell</a:t>
            </a:r>
            <a:r>
              <a:rPr lang="es-ES" dirty="0"/>
              <a:t> </a:t>
            </a:r>
            <a:r>
              <a:rPr lang="es-ES" dirty="0" err="1"/>
              <a:t>containers</a:t>
            </a:r>
            <a:r>
              <a:rPr lang="es-ES" dirty="0"/>
              <a:t>.</a:t>
            </a:r>
          </a:p>
          <a:p>
            <a:pPr marL="285750" indent="-285750"/>
            <a:r>
              <a:rPr lang="es-ES" dirty="0"/>
              <a:t>Protocolos </a:t>
            </a:r>
            <a:r>
              <a:rPr lang="es-ES" dirty="0" err="1"/>
              <a:t>RNAseq</a:t>
            </a:r>
            <a:r>
              <a:rPr lang="es-ES" dirty="0"/>
              <a:t>, preservar la viabilidad es primordial. </a:t>
            </a:r>
          </a:p>
          <a:p>
            <a:pPr marL="285750" indent="-285750"/>
            <a:r>
              <a:rPr lang="es-ES" dirty="0">
                <a:solidFill>
                  <a:srgbClr val="FF0000"/>
                </a:solidFill>
              </a:rPr>
              <a:t>Sitios alejados no tienen energía eléctrica ni otros servicios básicos</a:t>
            </a:r>
            <a:r>
              <a:rPr lang="es-ES" dirty="0"/>
              <a:t>. </a:t>
            </a:r>
          </a:p>
          <a:p>
            <a:pPr marL="285750" indent="-285750"/>
            <a:r>
              <a:rPr lang="es-ES" dirty="0"/>
              <a:t>Colombia primer país en hacer aislamiento in situ de células PBMC.</a:t>
            </a:r>
          </a:p>
          <a:p>
            <a:endParaRPr lang="es-CO" dirty="0"/>
          </a:p>
        </p:txBody>
      </p:sp>
      <p:pic>
        <p:nvPicPr>
          <p:cNvPr id="4" name="Imagen 3">
            <a:extLst>
              <a:ext uri="{FF2B5EF4-FFF2-40B4-BE49-F238E27FC236}">
                <a16:creationId xmlns:a16="http://schemas.microsoft.com/office/drawing/2014/main" id="{A6E1ED7C-684C-9365-F54E-8D87CFFAF80F}"/>
              </a:ext>
            </a:extLst>
          </p:cNvPr>
          <p:cNvPicPr>
            <a:picLocks noChangeAspect="1"/>
          </p:cNvPicPr>
          <p:nvPr/>
        </p:nvPicPr>
        <p:blipFill>
          <a:blip r:embed="rId2"/>
          <a:stretch>
            <a:fillRect/>
          </a:stretch>
        </p:blipFill>
        <p:spPr>
          <a:xfrm>
            <a:off x="11176000" y="42908"/>
            <a:ext cx="826282" cy="1013379"/>
          </a:xfrm>
          <a:prstGeom prst="rect">
            <a:avLst/>
          </a:prstGeom>
        </p:spPr>
      </p:pic>
      <p:pic>
        <p:nvPicPr>
          <p:cNvPr id="5" name="Imagen 4">
            <a:extLst>
              <a:ext uri="{FF2B5EF4-FFF2-40B4-BE49-F238E27FC236}">
                <a16:creationId xmlns:a16="http://schemas.microsoft.com/office/drawing/2014/main" id="{0D4C7D0A-D046-D1E3-8D95-C45BF963F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750194" cy="1056328"/>
          </a:xfrm>
          <a:prstGeom prst="rect">
            <a:avLst/>
          </a:prstGeom>
        </p:spPr>
      </p:pic>
    </p:spTree>
    <p:extLst>
      <p:ext uri="{BB962C8B-B14F-4D97-AF65-F5344CB8AC3E}">
        <p14:creationId xmlns:p14="http://schemas.microsoft.com/office/powerpoint/2010/main" val="110902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D4D5C-8D3C-2870-5550-8B94207E9870}"/>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5A093F99-A4C0-C34A-DD15-0A4F52EE70AB}"/>
              </a:ext>
            </a:extLst>
          </p:cNvPr>
          <p:cNvSpPr>
            <a:spLocks noGrp="1"/>
          </p:cNvSpPr>
          <p:nvPr>
            <p:ph type="body" idx="1"/>
          </p:nvPr>
        </p:nvSpPr>
        <p:spPr/>
        <p:txBody>
          <a:bodyPr/>
          <a:lstStyle/>
          <a:p>
            <a:pPr marL="186262" indent="0">
              <a:buNone/>
            </a:pPr>
            <a:r>
              <a:rPr lang="es-ES" dirty="0"/>
              <a:t> </a:t>
            </a:r>
            <a:endParaRPr lang="es-CO" dirty="0"/>
          </a:p>
        </p:txBody>
      </p:sp>
      <p:sp>
        <p:nvSpPr>
          <p:cNvPr id="3" name="Título 2">
            <a:extLst>
              <a:ext uri="{FF2B5EF4-FFF2-40B4-BE49-F238E27FC236}">
                <a16:creationId xmlns:a16="http://schemas.microsoft.com/office/drawing/2014/main" id="{7EDC34A1-64B3-9D33-BEBD-192B6B1AA53A}"/>
              </a:ext>
            </a:extLst>
          </p:cNvPr>
          <p:cNvSpPr>
            <a:spLocks noGrp="1"/>
          </p:cNvSpPr>
          <p:nvPr>
            <p:ph type="title"/>
          </p:nvPr>
        </p:nvSpPr>
        <p:spPr>
          <a:xfrm>
            <a:off x="1481488" y="1154833"/>
            <a:ext cx="9707200" cy="763600"/>
          </a:xfrm>
        </p:spPr>
        <p:txBody>
          <a:bodyPr/>
          <a:lstStyle/>
          <a:p>
            <a:pPr>
              <a:buNone/>
            </a:pPr>
            <a:r>
              <a:rPr lang="es-CO" dirty="0">
                <a:solidFill>
                  <a:srgbClr val="0070C0"/>
                </a:solidFill>
              </a:rPr>
              <a:t>Muestreo en Colombia: Estrategia</a:t>
            </a:r>
          </a:p>
        </p:txBody>
      </p:sp>
      <p:pic>
        <p:nvPicPr>
          <p:cNvPr id="4" name="Imagen 3">
            <a:extLst>
              <a:ext uri="{FF2B5EF4-FFF2-40B4-BE49-F238E27FC236}">
                <a16:creationId xmlns:a16="http://schemas.microsoft.com/office/drawing/2014/main" id="{051ACB9E-96B8-8DEF-3584-8604AC78397E}"/>
              </a:ext>
            </a:extLst>
          </p:cNvPr>
          <p:cNvPicPr>
            <a:picLocks noChangeAspect="1"/>
          </p:cNvPicPr>
          <p:nvPr/>
        </p:nvPicPr>
        <p:blipFill>
          <a:blip r:embed="rId2"/>
          <a:stretch>
            <a:fillRect/>
          </a:stretch>
        </p:blipFill>
        <p:spPr>
          <a:xfrm>
            <a:off x="1409468" y="1931920"/>
            <a:ext cx="2973281" cy="3962341"/>
          </a:xfrm>
          <a:prstGeom prst="rect">
            <a:avLst/>
          </a:prstGeom>
        </p:spPr>
      </p:pic>
      <p:pic>
        <p:nvPicPr>
          <p:cNvPr id="7" name="Imagen 6">
            <a:extLst>
              <a:ext uri="{FF2B5EF4-FFF2-40B4-BE49-F238E27FC236}">
                <a16:creationId xmlns:a16="http://schemas.microsoft.com/office/drawing/2014/main" id="{853BF8D7-CC35-A365-3EFF-20B960945474}"/>
              </a:ext>
            </a:extLst>
          </p:cNvPr>
          <p:cNvPicPr>
            <a:picLocks noChangeAspect="1"/>
          </p:cNvPicPr>
          <p:nvPr/>
        </p:nvPicPr>
        <p:blipFill>
          <a:blip r:embed="rId3"/>
          <a:stretch>
            <a:fillRect/>
          </a:stretch>
        </p:blipFill>
        <p:spPr>
          <a:xfrm>
            <a:off x="4423448" y="1931921"/>
            <a:ext cx="3016581" cy="3975828"/>
          </a:xfrm>
          <a:prstGeom prst="rect">
            <a:avLst/>
          </a:prstGeom>
        </p:spPr>
      </p:pic>
      <p:pic>
        <p:nvPicPr>
          <p:cNvPr id="8" name="Imagen 7">
            <a:extLst>
              <a:ext uri="{FF2B5EF4-FFF2-40B4-BE49-F238E27FC236}">
                <a16:creationId xmlns:a16="http://schemas.microsoft.com/office/drawing/2014/main" id="{0737412C-1D45-E2D0-422E-037AFF3DDF92}"/>
              </a:ext>
            </a:extLst>
          </p:cNvPr>
          <p:cNvPicPr>
            <a:picLocks noChangeAspect="1"/>
          </p:cNvPicPr>
          <p:nvPr/>
        </p:nvPicPr>
        <p:blipFill>
          <a:blip r:embed="rId4"/>
          <a:stretch>
            <a:fillRect/>
          </a:stretch>
        </p:blipFill>
        <p:spPr>
          <a:xfrm>
            <a:off x="7480730" y="1925176"/>
            <a:ext cx="2774767" cy="3975827"/>
          </a:xfrm>
          <a:prstGeom prst="rect">
            <a:avLst/>
          </a:prstGeom>
        </p:spPr>
      </p:pic>
      <p:pic>
        <p:nvPicPr>
          <p:cNvPr id="5" name="Imagen 4">
            <a:extLst>
              <a:ext uri="{FF2B5EF4-FFF2-40B4-BE49-F238E27FC236}">
                <a16:creationId xmlns:a16="http://schemas.microsoft.com/office/drawing/2014/main" id="{49BE58D7-138D-2FA0-AF50-D1E376240148}"/>
              </a:ext>
            </a:extLst>
          </p:cNvPr>
          <p:cNvPicPr>
            <a:picLocks noChangeAspect="1"/>
          </p:cNvPicPr>
          <p:nvPr/>
        </p:nvPicPr>
        <p:blipFill>
          <a:blip r:embed="rId5"/>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9F832E09-0DF8-8BD1-1A83-BF3F63D29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2718206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13"/>
          <p:cNvPicPr preferRelativeResize="0"/>
          <p:nvPr/>
        </p:nvPicPr>
        <p:blipFill rotWithShape="1">
          <a:blip r:embed="rId3">
            <a:alphaModFix/>
          </a:blip>
          <a:srcRect/>
          <a:stretch/>
        </p:blipFill>
        <p:spPr>
          <a:xfrm>
            <a:off x="568493" y="1785781"/>
            <a:ext cx="5143500" cy="3857624"/>
          </a:xfrm>
          <a:prstGeom prst="rect">
            <a:avLst/>
          </a:prstGeom>
          <a:noFill/>
          <a:ln>
            <a:noFill/>
          </a:ln>
        </p:spPr>
      </p:pic>
      <p:pic>
        <p:nvPicPr>
          <p:cNvPr id="304" name="Google Shape;304;p13"/>
          <p:cNvPicPr preferRelativeResize="0"/>
          <p:nvPr/>
        </p:nvPicPr>
        <p:blipFill rotWithShape="1">
          <a:blip r:embed="rId4">
            <a:alphaModFix/>
          </a:blip>
          <a:srcRect/>
          <a:stretch/>
        </p:blipFill>
        <p:spPr>
          <a:xfrm>
            <a:off x="6265412" y="1785781"/>
            <a:ext cx="5143499" cy="3857624"/>
          </a:xfrm>
          <a:prstGeom prst="rect">
            <a:avLst/>
          </a:prstGeom>
          <a:noFill/>
          <a:ln>
            <a:noFill/>
          </a:ln>
        </p:spPr>
      </p:pic>
      <p:sp>
        <p:nvSpPr>
          <p:cNvPr id="305" name="Google Shape;305;p13"/>
          <p:cNvSpPr txBox="1"/>
          <p:nvPr/>
        </p:nvSpPr>
        <p:spPr>
          <a:xfrm>
            <a:off x="568492" y="568100"/>
            <a:ext cx="8471200" cy="1112000"/>
          </a:xfrm>
          <a:prstGeom prst="rect">
            <a:avLst/>
          </a:prstGeom>
          <a:noFill/>
          <a:ln>
            <a:noFill/>
          </a:ln>
        </p:spPr>
        <p:txBody>
          <a:bodyPr spcFirstLastPara="1" wrap="square" lIns="121900" tIns="121900" rIns="121900" bIns="121900" anchor="t" anchorCtr="0">
            <a:noAutofit/>
          </a:bodyPr>
          <a:lstStyle/>
          <a:p>
            <a:pPr algn="ctr"/>
            <a:r>
              <a:rPr lang="en-US" sz="3467" b="1" dirty="0">
                <a:solidFill>
                  <a:srgbClr val="042E86"/>
                </a:solidFill>
                <a:latin typeface="Montserrat" panose="00000500000000000000" pitchFamily="2" charset="0"/>
                <a:sym typeface="Arial"/>
              </a:rPr>
              <a:t>EXTREME FIELDWORK</a:t>
            </a:r>
          </a:p>
        </p:txBody>
      </p:sp>
      <p:pic>
        <p:nvPicPr>
          <p:cNvPr id="2" name="Imagen 1">
            <a:extLst>
              <a:ext uri="{FF2B5EF4-FFF2-40B4-BE49-F238E27FC236}">
                <a16:creationId xmlns:a16="http://schemas.microsoft.com/office/drawing/2014/main" id="{E80E1E8D-FDF4-0432-100F-80388AE02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pic>
        <p:nvPicPr>
          <p:cNvPr id="3" name="Imagen 2">
            <a:extLst>
              <a:ext uri="{FF2B5EF4-FFF2-40B4-BE49-F238E27FC236}">
                <a16:creationId xmlns:a16="http://schemas.microsoft.com/office/drawing/2014/main" id="{7EB82FAA-9C61-E6AD-E547-A0DD4EF522CE}"/>
              </a:ext>
            </a:extLst>
          </p:cNvPr>
          <p:cNvPicPr>
            <a:picLocks noChangeAspect="1"/>
          </p:cNvPicPr>
          <p:nvPr/>
        </p:nvPicPr>
        <p:blipFill>
          <a:blip r:embed="rId6"/>
          <a:stretch>
            <a:fillRect/>
          </a:stretch>
        </p:blipFill>
        <p:spPr>
          <a:xfrm>
            <a:off x="11176000" y="42908"/>
            <a:ext cx="826282" cy="1013379"/>
          </a:xfrm>
          <a:prstGeom prst="rect">
            <a:avLst/>
          </a:prstGeom>
        </p:spPr>
      </p:pic>
    </p:spTree>
    <p:extLst>
      <p:ext uri="{BB962C8B-B14F-4D97-AF65-F5344CB8AC3E}">
        <p14:creationId xmlns:p14="http://schemas.microsoft.com/office/powerpoint/2010/main" val="410042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2F0486E-F12B-D4D3-093B-EAC9591B2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67"/>
            <a:ext cx="5937536" cy="6680200"/>
          </a:xfrm>
          <a:prstGeom prst="rect">
            <a:avLst/>
          </a:prstGeom>
        </p:spPr>
      </p:pic>
      <p:pic>
        <p:nvPicPr>
          <p:cNvPr id="4" name="Imagen 2">
            <a:extLst>
              <a:ext uri="{FF2B5EF4-FFF2-40B4-BE49-F238E27FC236}">
                <a16:creationId xmlns:a16="http://schemas.microsoft.com/office/drawing/2014/main" id="{9C9435E5-1A6A-9A5A-02A9-D0172D6458C5}"/>
              </a:ext>
            </a:extLst>
          </p:cNvPr>
          <p:cNvPicPr>
            <a:picLocks noChangeAspect="1"/>
          </p:cNvPicPr>
          <p:nvPr/>
        </p:nvPicPr>
        <p:blipFill>
          <a:blip r:embed="rId3"/>
          <a:srcRect t="13450"/>
          <a:stretch>
            <a:fillRect/>
          </a:stretch>
        </p:blipFill>
        <p:spPr>
          <a:xfrm>
            <a:off x="6013736" y="0"/>
            <a:ext cx="5941094" cy="3683000"/>
          </a:xfrm>
          <a:prstGeom prst="rect">
            <a:avLst/>
          </a:prstGeom>
        </p:spPr>
      </p:pic>
      <p:pic>
        <p:nvPicPr>
          <p:cNvPr id="5" name="Picture 2">
            <a:extLst>
              <a:ext uri="{FF2B5EF4-FFF2-40B4-BE49-F238E27FC236}">
                <a16:creationId xmlns:a16="http://schemas.microsoft.com/office/drawing/2014/main" id="{F6308335-EB64-C573-78D0-6DD612894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9591" b="-1"/>
          <a:stretch>
            <a:fillRect/>
          </a:stretch>
        </p:blipFill>
        <p:spPr bwMode="auto">
          <a:xfrm>
            <a:off x="5937536" y="3776133"/>
            <a:ext cx="5941094" cy="311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219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4A23-B1D1-313A-C638-F242335488E7}"/>
            </a:ext>
          </a:extLst>
        </p:cNvPr>
        <p:cNvGrpSpPr/>
        <p:nvPr/>
      </p:nvGrpSpPr>
      <p:grpSpPr>
        <a:xfrm>
          <a:off x="0" y="0"/>
          <a:ext cx="0" cy="0"/>
          <a:chOff x="0" y="0"/>
          <a:chExt cx="0" cy="0"/>
        </a:xfrm>
      </p:grpSpPr>
      <p:pic>
        <p:nvPicPr>
          <p:cNvPr id="3" name="Imagen 2" descr="Imagen que contiene exterior, edificio, grande, camioneta&#10;&#10;Descripción generada automáticamente">
            <a:extLst>
              <a:ext uri="{FF2B5EF4-FFF2-40B4-BE49-F238E27FC236}">
                <a16:creationId xmlns:a16="http://schemas.microsoft.com/office/drawing/2014/main" id="{1AC1A4A2-E5F4-A9E1-6F83-3B2684ACA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8334" y="106361"/>
            <a:ext cx="8121652" cy="6091239"/>
          </a:xfrm>
          <a:prstGeom prst="rect">
            <a:avLst/>
          </a:prstGeom>
        </p:spPr>
      </p:pic>
    </p:spTree>
    <p:extLst>
      <p:ext uri="{BB962C8B-B14F-4D97-AF65-F5344CB8AC3E}">
        <p14:creationId xmlns:p14="http://schemas.microsoft.com/office/powerpoint/2010/main" val="358390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B0F7BA-15FE-81E5-E7DE-4B990321C356}"/>
              </a:ext>
            </a:extLst>
          </p:cNvPr>
          <p:cNvPicPr>
            <a:picLocks noChangeAspect="1"/>
          </p:cNvPicPr>
          <p:nvPr/>
        </p:nvPicPr>
        <p:blipFill>
          <a:blip r:embed="rId2"/>
          <a:stretch>
            <a:fillRect/>
          </a:stretch>
        </p:blipFill>
        <p:spPr>
          <a:xfrm>
            <a:off x="1140248" y="1010774"/>
            <a:ext cx="9788546" cy="4856626"/>
          </a:xfrm>
          <a:prstGeom prst="rect">
            <a:avLst/>
          </a:prstGeom>
        </p:spPr>
      </p:pic>
    </p:spTree>
    <p:extLst>
      <p:ext uri="{BB962C8B-B14F-4D97-AF65-F5344CB8AC3E}">
        <p14:creationId xmlns:p14="http://schemas.microsoft.com/office/powerpoint/2010/main" val="312982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www.mondolatino.eu/paises/colombia/poblacion4.jpg">
            <a:extLst>
              <a:ext uri="{FF2B5EF4-FFF2-40B4-BE49-F238E27FC236}">
                <a16:creationId xmlns:a16="http://schemas.microsoft.com/office/drawing/2014/main" id="{B58C93DA-13C0-DFFD-2969-284BDD292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78" y="1063844"/>
            <a:ext cx="1371600" cy="1693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http://www.mapuexpress.net/images/news/10_12_2008_21_18_24.jpg">
            <a:extLst>
              <a:ext uri="{FF2B5EF4-FFF2-40B4-BE49-F238E27FC236}">
                <a16:creationId xmlns:a16="http://schemas.microsoft.com/office/drawing/2014/main" id="{01DFFBFC-62C5-6834-975C-4463B34FC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395" y="768179"/>
            <a:ext cx="3214688" cy="24145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imeditores.com/banocc/rio/display_image.php?src=fotos/450x500/150B.jpg">
            <a:extLst>
              <a:ext uri="{FF2B5EF4-FFF2-40B4-BE49-F238E27FC236}">
                <a16:creationId xmlns:a16="http://schemas.microsoft.com/office/drawing/2014/main" id="{E72D92FE-F7D8-9BE1-824E-AA8E011B5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101" y="907482"/>
            <a:ext cx="3214688" cy="2135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ilud.udistrital.edu.co/img/img-92.jpg">
            <a:extLst>
              <a:ext uri="{FF2B5EF4-FFF2-40B4-BE49-F238E27FC236}">
                <a16:creationId xmlns:a16="http://schemas.microsoft.com/office/drawing/2014/main" id="{4FF7F315-CDCB-17A1-A569-D64056B00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801" y="3675234"/>
            <a:ext cx="4929188" cy="21717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accessfreedom.net/snp-33.gif">
            <a:extLst>
              <a:ext uri="{FF2B5EF4-FFF2-40B4-BE49-F238E27FC236}">
                <a16:creationId xmlns:a16="http://schemas.microsoft.com/office/drawing/2014/main" id="{BDED0B34-380D-C52E-38AA-83E69C7B89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132" y="3632674"/>
            <a:ext cx="50006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9CAB8056-650A-B00D-5C5D-6E265B7FCE75}"/>
              </a:ext>
            </a:extLst>
          </p:cNvPr>
          <p:cNvSpPr txBox="1"/>
          <p:nvPr/>
        </p:nvSpPr>
        <p:spPr>
          <a:xfrm>
            <a:off x="675243" y="6061549"/>
            <a:ext cx="10874027" cy="369332"/>
          </a:xfrm>
          <a:prstGeom prst="rect">
            <a:avLst/>
          </a:prstGeom>
          <a:noFill/>
        </p:spPr>
        <p:txBody>
          <a:bodyPr wrap="square" rtlCol="0">
            <a:spAutoFit/>
          </a:bodyPr>
          <a:lstStyle/>
          <a:p>
            <a:r>
              <a:rPr lang="es-ES" dirty="0"/>
              <a:t>Solo alrededor de </a:t>
            </a:r>
            <a:r>
              <a:rPr lang="es-ES" b="1" dirty="0"/>
              <a:t>1–1.3%</a:t>
            </a:r>
            <a:r>
              <a:rPr lang="es-ES" dirty="0"/>
              <a:t> de la información genómica humana mundial proviene de poblaciones latinoamericanas.</a:t>
            </a:r>
            <a:endParaRPr lang="es-CO" dirty="0"/>
          </a:p>
        </p:txBody>
      </p:sp>
    </p:spTree>
    <p:extLst>
      <p:ext uri="{BB962C8B-B14F-4D97-AF65-F5344CB8AC3E}">
        <p14:creationId xmlns:p14="http://schemas.microsoft.com/office/powerpoint/2010/main" val="3989609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B2775-8208-E117-CF06-1FDC5817720E}"/>
            </a:ext>
          </a:extLst>
        </p:cNvPr>
        <p:cNvGrpSpPr/>
        <p:nvPr/>
      </p:nvGrpSpPr>
      <p:grpSpPr>
        <a:xfrm>
          <a:off x="0" y="0"/>
          <a:ext cx="0" cy="0"/>
          <a:chOff x="0" y="0"/>
          <a:chExt cx="0" cy="0"/>
        </a:xfrm>
      </p:grpSpPr>
      <p:pic>
        <p:nvPicPr>
          <p:cNvPr id="3" name="Imagen 2" descr="Un grupo de personas disfrazadas&#10;&#10;Descripción generada automáticamente con confianza media">
            <a:extLst>
              <a:ext uri="{FF2B5EF4-FFF2-40B4-BE49-F238E27FC236}">
                <a16:creationId xmlns:a16="http://schemas.microsoft.com/office/drawing/2014/main" id="{CA0AD4CF-ABD0-D283-4F44-1C6F725FB44F}"/>
              </a:ext>
            </a:extLst>
          </p:cNvPr>
          <p:cNvPicPr>
            <a:picLocks noChangeAspect="1"/>
          </p:cNvPicPr>
          <p:nvPr/>
        </p:nvPicPr>
        <p:blipFill>
          <a:blip r:embed="rId2">
            <a:extLst>
              <a:ext uri="{28A0092B-C50C-407E-A947-70E740481C1C}">
                <a14:useLocalDpi xmlns:a14="http://schemas.microsoft.com/office/drawing/2010/main" val="0"/>
              </a:ext>
            </a:extLst>
          </a:blip>
          <a:srcRect l="6140" t="806" r="1564" b="2471"/>
          <a:stretch>
            <a:fillRect/>
          </a:stretch>
        </p:blipFill>
        <p:spPr>
          <a:xfrm>
            <a:off x="1488" y="0"/>
            <a:ext cx="12190512" cy="6086621"/>
          </a:xfrm>
          <a:prstGeom prst="rect">
            <a:avLst/>
          </a:prstGeom>
        </p:spPr>
      </p:pic>
    </p:spTree>
    <p:extLst>
      <p:ext uri="{BB962C8B-B14F-4D97-AF65-F5344CB8AC3E}">
        <p14:creationId xmlns:p14="http://schemas.microsoft.com/office/powerpoint/2010/main" val="1319880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F0BD5A6-5A59-8E5E-BA77-6CE600883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1439333"/>
            <a:ext cx="9637887" cy="5418666"/>
          </a:xfrm>
          <a:prstGeom prst="rect">
            <a:avLst/>
          </a:prstGeom>
        </p:spPr>
      </p:pic>
      <p:sp>
        <p:nvSpPr>
          <p:cNvPr id="2" name="Título 1">
            <a:extLst>
              <a:ext uri="{FF2B5EF4-FFF2-40B4-BE49-F238E27FC236}">
                <a16:creationId xmlns:a16="http://schemas.microsoft.com/office/drawing/2014/main" id="{429F7EF8-361A-E746-FF30-B80F8CB0AACE}"/>
              </a:ext>
            </a:extLst>
          </p:cNvPr>
          <p:cNvSpPr>
            <a:spLocks noGrp="1"/>
          </p:cNvSpPr>
          <p:nvPr>
            <p:ph type="title"/>
          </p:nvPr>
        </p:nvSpPr>
        <p:spPr>
          <a:xfrm>
            <a:off x="838200" y="365126"/>
            <a:ext cx="10447867" cy="1074208"/>
          </a:xfrm>
        </p:spPr>
        <p:txBody>
          <a:bodyPr/>
          <a:lstStyle/>
          <a:p>
            <a:pPr algn="ctr"/>
            <a:r>
              <a:rPr lang="es-CO" dirty="0"/>
              <a:t> Piapocos - Vichada</a:t>
            </a:r>
          </a:p>
        </p:txBody>
      </p:sp>
      <p:pic>
        <p:nvPicPr>
          <p:cNvPr id="4" name="Imagen 3">
            <a:extLst>
              <a:ext uri="{FF2B5EF4-FFF2-40B4-BE49-F238E27FC236}">
                <a16:creationId xmlns:a16="http://schemas.microsoft.com/office/drawing/2014/main" id="{F9EA7524-29E2-62F2-E2AA-15ECB7137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pic>
        <p:nvPicPr>
          <p:cNvPr id="5" name="Imagen 4">
            <a:extLst>
              <a:ext uri="{FF2B5EF4-FFF2-40B4-BE49-F238E27FC236}">
                <a16:creationId xmlns:a16="http://schemas.microsoft.com/office/drawing/2014/main" id="{C4879717-E9FC-528A-35F1-15D047B23625}"/>
              </a:ext>
            </a:extLst>
          </p:cNvPr>
          <p:cNvPicPr>
            <a:picLocks noChangeAspect="1"/>
          </p:cNvPicPr>
          <p:nvPr/>
        </p:nvPicPr>
        <p:blipFill>
          <a:blip r:embed="rId4"/>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428632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upo de personas sentadas alrededor de una mesa&#10;&#10;Descripción generada automáticamente">
            <a:extLst>
              <a:ext uri="{FF2B5EF4-FFF2-40B4-BE49-F238E27FC236}">
                <a16:creationId xmlns:a16="http://schemas.microsoft.com/office/drawing/2014/main" id="{828F14B6-363F-D17F-EB68-7E1BBF707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006" y="1833048"/>
            <a:ext cx="7448527" cy="4965684"/>
          </a:xfrm>
          <a:prstGeom prst="rect">
            <a:avLst/>
          </a:prstGeom>
        </p:spPr>
      </p:pic>
      <p:sp>
        <p:nvSpPr>
          <p:cNvPr id="2" name="Título 1">
            <a:extLst>
              <a:ext uri="{FF2B5EF4-FFF2-40B4-BE49-F238E27FC236}">
                <a16:creationId xmlns:a16="http://schemas.microsoft.com/office/drawing/2014/main" id="{186C8B2C-37B4-5215-0DFB-ABC2FC55E858}"/>
              </a:ext>
            </a:extLst>
          </p:cNvPr>
          <p:cNvSpPr>
            <a:spLocks noGrp="1"/>
          </p:cNvSpPr>
          <p:nvPr>
            <p:ph type="title"/>
          </p:nvPr>
        </p:nvSpPr>
        <p:spPr>
          <a:xfrm>
            <a:off x="838200" y="904240"/>
            <a:ext cx="10515600" cy="786448"/>
          </a:xfrm>
        </p:spPr>
        <p:txBody>
          <a:bodyPr/>
          <a:lstStyle/>
          <a:p>
            <a:pPr algn="ctr"/>
            <a:r>
              <a:rPr lang="es-CO" b="1" dirty="0">
                <a:solidFill>
                  <a:srgbClr val="0070C0"/>
                </a:solidFill>
              </a:rPr>
              <a:t>Reunión indígenas Pastos - </a:t>
            </a:r>
            <a:r>
              <a:rPr lang="es-CO" b="1" dirty="0" err="1">
                <a:solidFill>
                  <a:srgbClr val="0070C0"/>
                </a:solidFill>
              </a:rPr>
              <a:t>Monopamba</a:t>
            </a:r>
            <a:endParaRPr lang="es-CO" b="1" dirty="0">
              <a:solidFill>
                <a:srgbClr val="0070C0"/>
              </a:solidFill>
            </a:endParaRPr>
          </a:p>
        </p:txBody>
      </p:sp>
      <p:pic>
        <p:nvPicPr>
          <p:cNvPr id="5" name="Imagen 4">
            <a:extLst>
              <a:ext uri="{FF2B5EF4-FFF2-40B4-BE49-F238E27FC236}">
                <a16:creationId xmlns:a16="http://schemas.microsoft.com/office/drawing/2014/main" id="{47519AEA-FD17-3136-926C-13D811CB6263}"/>
              </a:ext>
            </a:extLst>
          </p:cNvPr>
          <p:cNvPicPr>
            <a:picLocks noChangeAspect="1"/>
          </p:cNvPicPr>
          <p:nvPr/>
        </p:nvPicPr>
        <p:blipFill>
          <a:blip r:embed="rId4"/>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5946E161-B06C-63A0-CE55-B49FED1DD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231724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6D171-9AFF-8E6D-358F-632FCC9A341D}"/>
            </a:ext>
          </a:extLst>
        </p:cNvPr>
        <p:cNvGrpSpPr/>
        <p:nvPr/>
      </p:nvGrpSpPr>
      <p:grpSpPr>
        <a:xfrm>
          <a:off x="0" y="0"/>
          <a:ext cx="0" cy="0"/>
          <a:chOff x="0" y="0"/>
          <a:chExt cx="0" cy="0"/>
        </a:xfrm>
      </p:grpSpPr>
      <p:pic>
        <p:nvPicPr>
          <p:cNvPr id="3" name="Imagen 2" descr="Imagen que contiene persona, niño, hombre, parado&#10;&#10;Descripción generada automáticamente">
            <a:extLst>
              <a:ext uri="{FF2B5EF4-FFF2-40B4-BE49-F238E27FC236}">
                <a16:creationId xmlns:a16="http://schemas.microsoft.com/office/drawing/2014/main" id="{E50D933A-6099-FEB0-7895-4307FBB52C25}"/>
              </a:ext>
            </a:extLst>
          </p:cNvPr>
          <p:cNvPicPr>
            <a:picLocks noChangeAspect="1"/>
          </p:cNvPicPr>
          <p:nvPr/>
        </p:nvPicPr>
        <p:blipFill>
          <a:blip r:embed="rId2">
            <a:extLst>
              <a:ext uri="{28A0092B-C50C-407E-A947-70E740481C1C}">
                <a14:useLocalDpi xmlns:a14="http://schemas.microsoft.com/office/drawing/2010/main" val="0"/>
              </a:ext>
            </a:extLst>
          </a:blip>
          <a:srcRect t="3399" b="17168"/>
          <a:stretch>
            <a:fillRect/>
          </a:stretch>
        </p:blipFill>
        <p:spPr>
          <a:xfrm>
            <a:off x="5711483" y="-5654"/>
            <a:ext cx="6480517" cy="6863655"/>
          </a:xfrm>
          <a:prstGeom prst="rect">
            <a:avLst/>
          </a:prstGeom>
        </p:spPr>
      </p:pic>
      <p:pic>
        <p:nvPicPr>
          <p:cNvPr id="2" name="Imagen 1" descr="Imagen que contiene persona, sostener, mujer, joven&#10;&#10;Descripción generada automáticamente">
            <a:extLst>
              <a:ext uri="{FF2B5EF4-FFF2-40B4-BE49-F238E27FC236}">
                <a16:creationId xmlns:a16="http://schemas.microsoft.com/office/drawing/2014/main" id="{B8F888B1-7183-0F4C-1BBA-7C32F4DC1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148776" cy="6865036"/>
          </a:xfrm>
          <a:prstGeom prst="rect">
            <a:avLst/>
          </a:prstGeom>
        </p:spPr>
      </p:pic>
    </p:spTree>
    <p:extLst>
      <p:ext uri="{BB962C8B-B14F-4D97-AF65-F5344CB8AC3E}">
        <p14:creationId xmlns:p14="http://schemas.microsoft.com/office/powerpoint/2010/main" val="2607818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ersona, interior, niño, gente&#10;&#10;Descripción generada automáticamente">
            <a:extLst>
              <a:ext uri="{FF2B5EF4-FFF2-40B4-BE49-F238E27FC236}">
                <a16:creationId xmlns:a16="http://schemas.microsoft.com/office/drawing/2014/main" id="{E852BE31-91A2-236B-219B-EC51F7B660D8}"/>
              </a:ext>
            </a:extLst>
          </p:cNvPr>
          <p:cNvPicPr>
            <a:picLocks noChangeAspect="1"/>
          </p:cNvPicPr>
          <p:nvPr/>
        </p:nvPicPr>
        <p:blipFill>
          <a:blip r:embed="rId2">
            <a:extLst>
              <a:ext uri="{28A0092B-C50C-407E-A947-70E740481C1C}">
                <a14:useLocalDpi xmlns:a14="http://schemas.microsoft.com/office/drawing/2010/main" val="0"/>
              </a:ext>
            </a:extLst>
          </a:blip>
          <a:srcRect l="6638" t="-160" b="160"/>
          <a:stretch>
            <a:fillRect/>
          </a:stretch>
        </p:blipFill>
        <p:spPr>
          <a:xfrm>
            <a:off x="0" y="372673"/>
            <a:ext cx="3891411" cy="5616001"/>
          </a:xfrm>
          <a:prstGeom prst="rect">
            <a:avLst/>
          </a:prstGeom>
        </p:spPr>
      </p:pic>
      <p:pic>
        <p:nvPicPr>
          <p:cNvPr id="2" name="Imagen 1">
            <a:extLst>
              <a:ext uri="{FF2B5EF4-FFF2-40B4-BE49-F238E27FC236}">
                <a16:creationId xmlns:a16="http://schemas.microsoft.com/office/drawing/2014/main" id="{601F6DB6-61CE-0577-E8C6-2EE2C5EDF7A6}"/>
              </a:ext>
            </a:extLst>
          </p:cNvPr>
          <p:cNvPicPr>
            <a:picLocks noChangeAspect="1"/>
          </p:cNvPicPr>
          <p:nvPr/>
        </p:nvPicPr>
        <p:blipFill>
          <a:blip r:embed="rId3"/>
          <a:srcRect r="3089"/>
          <a:stretch>
            <a:fillRect/>
          </a:stretch>
        </p:blipFill>
        <p:spPr>
          <a:xfrm>
            <a:off x="8110141" y="372675"/>
            <a:ext cx="4081860" cy="5624971"/>
          </a:xfrm>
          <a:prstGeom prst="rect">
            <a:avLst/>
          </a:prstGeom>
        </p:spPr>
      </p:pic>
      <p:pic>
        <p:nvPicPr>
          <p:cNvPr id="5" name="Imagen 4">
            <a:extLst>
              <a:ext uri="{FF2B5EF4-FFF2-40B4-BE49-F238E27FC236}">
                <a16:creationId xmlns:a16="http://schemas.microsoft.com/office/drawing/2014/main" id="{E3A8201D-5C00-9ACE-F815-7E6543076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412" y="372674"/>
            <a:ext cx="4218729" cy="5624972"/>
          </a:xfrm>
          <a:prstGeom prst="rect">
            <a:avLst/>
          </a:prstGeom>
        </p:spPr>
      </p:pic>
    </p:spTree>
    <p:extLst>
      <p:ext uri="{BB962C8B-B14F-4D97-AF65-F5344CB8AC3E}">
        <p14:creationId xmlns:p14="http://schemas.microsoft.com/office/powerpoint/2010/main" val="975024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07FE0C1-9B14-6679-1280-A15744052F30}"/>
              </a:ext>
            </a:extLst>
          </p:cNvPr>
          <p:cNvPicPr>
            <a:picLocks noChangeAspect="1"/>
          </p:cNvPicPr>
          <p:nvPr/>
        </p:nvPicPr>
        <p:blipFill>
          <a:blip r:embed="rId2"/>
          <a:srcRect t="6179" b="10298"/>
          <a:stretch>
            <a:fillRect/>
          </a:stretch>
        </p:blipFill>
        <p:spPr>
          <a:xfrm>
            <a:off x="623285" y="1531"/>
            <a:ext cx="10945431" cy="6856469"/>
          </a:xfrm>
          <a:prstGeom prst="rect">
            <a:avLst/>
          </a:prstGeom>
        </p:spPr>
      </p:pic>
    </p:spTree>
    <p:extLst>
      <p:ext uri="{BB962C8B-B14F-4D97-AF65-F5344CB8AC3E}">
        <p14:creationId xmlns:p14="http://schemas.microsoft.com/office/powerpoint/2010/main" val="3401534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6C5ED-5BA4-60E7-A4A8-13CD180C336B}"/>
            </a:ext>
          </a:extLst>
        </p:cNvPr>
        <p:cNvGrpSpPr/>
        <p:nvPr/>
      </p:nvGrpSpPr>
      <p:grpSpPr>
        <a:xfrm>
          <a:off x="0" y="0"/>
          <a:ext cx="0" cy="0"/>
          <a:chOff x="0" y="0"/>
          <a:chExt cx="0" cy="0"/>
        </a:xfrm>
      </p:grpSpPr>
      <p:pic>
        <p:nvPicPr>
          <p:cNvPr id="3" name="Imagen 2" descr="Imagen que contiene interior, persona, tabla, niño&#10;&#10;Descripción generada automáticamente">
            <a:extLst>
              <a:ext uri="{FF2B5EF4-FFF2-40B4-BE49-F238E27FC236}">
                <a16:creationId xmlns:a16="http://schemas.microsoft.com/office/drawing/2014/main" id="{B4524943-2F3F-3902-BA01-9E10B2C00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502" y="130127"/>
            <a:ext cx="8796997" cy="6597747"/>
          </a:xfrm>
          <a:prstGeom prst="rect">
            <a:avLst/>
          </a:prstGeom>
        </p:spPr>
      </p:pic>
    </p:spTree>
    <p:extLst>
      <p:ext uri="{BB962C8B-B14F-4D97-AF65-F5344CB8AC3E}">
        <p14:creationId xmlns:p14="http://schemas.microsoft.com/office/powerpoint/2010/main" val="4261341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3965C4-9C85-5652-CAF9-79113161709A}"/>
              </a:ext>
            </a:extLst>
          </p:cNvPr>
          <p:cNvPicPr>
            <a:picLocks noChangeAspect="1"/>
          </p:cNvPicPr>
          <p:nvPr/>
        </p:nvPicPr>
        <p:blipFill>
          <a:blip r:embed="rId2"/>
          <a:stretch>
            <a:fillRect/>
          </a:stretch>
        </p:blipFill>
        <p:spPr>
          <a:xfrm>
            <a:off x="271305" y="1469755"/>
            <a:ext cx="11819095" cy="5519502"/>
          </a:xfrm>
          <a:prstGeom prst="rect">
            <a:avLst/>
          </a:prstGeom>
        </p:spPr>
      </p:pic>
    </p:spTree>
    <p:extLst>
      <p:ext uri="{BB962C8B-B14F-4D97-AF65-F5344CB8AC3E}">
        <p14:creationId xmlns:p14="http://schemas.microsoft.com/office/powerpoint/2010/main" val="3225898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B66A0-2E26-6E3A-03E7-01DA96175C1D}"/>
            </a:ext>
          </a:extLst>
        </p:cNvPr>
        <p:cNvGrpSpPr/>
        <p:nvPr/>
      </p:nvGrpSpPr>
      <p:grpSpPr>
        <a:xfrm>
          <a:off x="0" y="0"/>
          <a:ext cx="0" cy="0"/>
          <a:chOff x="0" y="0"/>
          <a:chExt cx="0" cy="0"/>
        </a:xfrm>
      </p:grpSpPr>
      <p:sp>
        <p:nvSpPr>
          <p:cNvPr id="4" name="Elipse 3">
            <a:extLst>
              <a:ext uri="{FF2B5EF4-FFF2-40B4-BE49-F238E27FC236}">
                <a16:creationId xmlns:a16="http://schemas.microsoft.com/office/drawing/2014/main" id="{0B566D98-A9F3-FF8E-F0E0-3817845F9A15}"/>
              </a:ext>
            </a:extLst>
          </p:cNvPr>
          <p:cNvSpPr/>
          <p:nvPr/>
        </p:nvSpPr>
        <p:spPr>
          <a:xfrm>
            <a:off x="9655749" y="5933399"/>
            <a:ext cx="302127" cy="302127"/>
          </a:xfrm>
          <a:prstGeom prst="ellipse">
            <a:avLst/>
          </a:prstGeom>
          <a:solidFill>
            <a:srgbClr val="204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a:extLst>
              <a:ext uri="{FF2B5EF4-FFF2-40B4-BE49-F238E27FC236}">
                <a16:creationId xmlns:a16="http://schemas.microsoft.com/office/drawing/2014/main" id="{74FA174A-94F3-EA87-86A7-62FD12C1DF51}"/>
              </a:ext>
            </a:extLst>
          </p:cNvPr>
          <p:cNvPicPr>
            <a:picLocks noChangeAspect="1"/>
          </p:cNvPicPr>
          <p:nvPr/>
        </p:nvPicPr>
        <p:blipFill>
          <a:blip r:embed="rId2"/>
          <a:stretch>
            <a:fillRect/>
          </a:stretch>
        </p:blipFill>
        <p:spPr>
          <a:xfrm>
            <a:off x="0" y="1681419"/>
            <a:ext cx="6395258" cy="4554107"/>
          </a:xfrm>
          <a:prstGeom prst="rect">
            <a:avLst/>
          </a:prstGeom>
        </p:spPr>
      </p:pic>
      <p:pic>
        <p:nvPicPr>
          <p:cNvPr id="10" name="Imagen 9">
            <a:extLst>
              <a:ext uri="{FF2B5EF4-FFF2-40B4-BE49-F238E27FC236}">
                <a16:creationId xmlns:a16="http://schemas.microsoft.com/office/drawing/2014/main" id="{793DF08F-F84F-4795-1962-29A021D80AD5}"/>
              </a:ext>
            </a:extLst>
          </p:cNvPr>
          <p:cNvPicPr>
            <a:picLocks noChangeAspect="1"/>
          </p:cNvPicPr>
          <p:nvPr/>
        </p:nvPicPr>
        <p:blipFill>
          <a:blip r:embed="rId3"/>
          <a:stretch>
            <a:fillRect/>
          </a:stretch>
        </p:blipFill>
        <p:spPr>
          <a:xfrm>
            <a:off x="6394202" y="1675322"/>
            <a:ext cx="5813362" cy="4554107"/>
          </a:xfrm>
          <a:prstGeom prst="rect">
            <a:avLst/>
          </a:prstGeom>
        </p:spPr>
      </p:pic>
      <p:sp>
        <p:nvSpPr>
          <p:cNvPr id="11" name="CuadroTexto 10">
            <a:extLst>
              <a:ext uri="{FF2B5EF4-FFF2-40B4-BE49-F238E27FC236}">
                <a16:creationId xmlns:a16="http://schemas.microsoft.com/office/drawing/2014/main" id="{364427CE-8546-E561-F043-9AA942DFBB78}"/>
              </a:ext>
            </a:extLst>
          </p:cNvPr>
          <p:cNvSpPr txBox="1"/>
          <p:nvPr/>
        </p:nvSpPr>
        <p:spPr>
          <a:xfrm>
            <a:off x="2294468" y="494522"/>
            <a:ext cx="7745272" cy="646331"/>
          </a:xfrm>
          <a:prstGeom prst="rect">
            <a:avLst/>
          </a:prstGeom>
          <a:noFill/>
        </p:spPr>
        <p:txBody>
          <a:bodyPr wrap="square" rtlCol="0">
            <a:spAutoFit/>
          </a:bodyPr>
          <a:lstStyle/>
          <a:p>
            <a:pPr algn="ctr"/>
            <a:r>
              <a:rPr lang="es-CO" sz="3600" b="1" dirty="0">
                <a:solidFill>
                  <a:srgbClr val="0070C0"/>
                </a:solidFill>
              </a:rPr>
              <a:t>Separación </a:t>
            </a:r>
            <a:r>
              <a:rPr lang="es-CO" sz="3600" b="1" dirty="0" err="1">
                <a:solidFill>
                  <a:srgbClr val="0070C0"/>
                </a:solidFill>
              </a:rPr>
              <a:t>PBMCs</a:t>
            </a:r>
            <a:r>
              <a:rPr lang="es-CO" sz="3600" b="1" dirty="0">
                <a:solidFill>
                  <a:srgbClr val="0070C0"/>
                </a:solidFill>
              </a:rPr>
              <a:t> - </a:t>
            </a:r>
            <a:r>
              <a:rPr lang="es-CO" sz="3600" b="1" dirty="0" err="1">
                <a:solidFill>
                  <a:srgbClr val="0070C0"/>
                </a:solidFill>
              </a:rPr>
              <a:t>Inmunomagneto</a:t>
            </a:r>
            <a:endParaRPr lang="es-CO" sz="3600" b="1" dirty="0">
              <a:solidFill>
                <a:srgbClr val="0070C0"/>
              </a:solidFill>
            </a:endParaRPr>
          </a:p>
        </p:txBody>
      </p:sp>
      <p:pic>
        <p:nvPicPr>
          <p:cNvPr id="2" name="Imagen 1">
            <a:extLst>
              <a:ext uri="{FF2B5EF4-FFF2-40B4-BE49-F238E27FC236}">
                <a16:creationId xmlns:a16="http://schemas.microsoft.com/office/drawing/2014/main" id="{9448D7BC-2F48-C423-AC16-27DAEB2D5412}"/>
              </a:ext>
            </a:extLst>
          </p:cNvPr>
          <p:cNvPicPr>
            <a:picLocks noChangeAspect="1"/>
          </p:cNvPicPr>
          <p:nvPr/>
        </p:nvPicPr>
        <p:blipFill>
          <a:blip r:embed="rId4"/>
          <a:stretch>
            <a:fillRect/>
          </a:stretch>
        </p:blipFill>
        <p:spPr>
          <a:xfrm>
            <a:off x="11049000" y="42908"/>
            <a:ext cx="953282" cy="1169136"/>
          </a:xfrm>
          <a:prstGeom prst="rect">
            <a:avLst/>
          </a:prstGeom>
        </p:spPr>
      </p:pic>
      <p:pic>
        <p:nvPicPr>
          <p:cNvPr id="3" name="Imagen 2">
            <a:extLst>
              <a:ext uri="{FF2B5EF4-FFF2-40B4-BE49-F238E27FC236}">
                <a16:creationId xmlns:a16="http://schemas.microsoft.com/office/drawing/2014/main" id="{76EC1A55-6AEB-3E2A-3B53-2A1892EF9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9" y="42908"/>
            <a:ext cx="830310" cy="1169136"/>
          </a:xfrm>
          <a:prstGeom prst="rect">
            <a:avLst/>
          </a:prstGeom>
        </p:spPr>
      </p:pic>
    </p:spTree>
    <p:extLst>
      <p:ext uri="{BB962C8B-B14F-4D97-AF65-F5344CB8AC3E}">
        <p14:creationId xmlns:p14="http://schemas.microsoft.com/office/powerpoint/2010/main" val="1537872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5E02-20A7-CDF8-8617-08A3A31D17CA}"/>
              </a:ext>
            </a:extLst>
          </p:cNvPr>
          <p:cNvSpPr>
            <a:spLocks noGrp="1"/>
          </p:cNvSpPr>
          <p:nvPr>
            <p:ph type="title"/>
          </p:nvPr>
        </p:nvSpPr>
        <p:spPr/>
        <p:txBody>
          <a:bodyPr/>
          <a:lstStyle/>
          <a:p>
            <a:pPr algn="ctr"/>
            <a:r>
              <a:rPr lang="es-CO" b="1" dirty="0">
                <a:solidFill>
                  <a:srgbClr val="0070C0"/>
                </a:solidFill>
              </a:rPr>
              <a:t>Fundamento</a:t>
            </a:r>
          </a:p>
        </p:txBody>
      </p:sp>
      <p:sp>
        <p:nvSpPr>
          <p:cNvPr id="3" name="Marcador de contenido 2">
            <a:extLst>
              <a:ext uri="{FF2B5EF4-FFF2-40B4-BE49-F238E27FC236}">
                <a16:creationId xmlns:a16="http://schemas.microsoft.com/office/drawing/2014/main" id="{CDE8ABDD-DFF4-290B-8FF5-B6FFFC9B78E1}"/>
              </a:ext>
            </a:extLst>
          </p:cNvPr>
          <p:cNvSpPr>
            <a:spLocks noGrp="1"/>
          </p:cNvSpPr>
          <p:nvPr>
            <p:ph idx="1"/>
          </p:nvPr>
        </p:nvSpPr>
        <p:spPr/>
        <p:txBody>
          <a:bodyPr/>
          <a:lstStyle/>
          <a:p>
            <a:r>
              <a:rPr lang="es-ES" dirty="0"/>
              <a:t>La técnica utiliza:</a:t>
            </a:r>
          </a:p>
          <a:p>
            <a:r>
              <a:rPr lang="es-ES" b="1" dirty="0"/>
              <a:t>Anticuerpos específicos</a:t>
            </a:r>
            <a:r>
              <a:rPr lang="es-ES" dirty="0"/>
              <a:t> contra un marcador celular (CD3, CD4, CD8, CD14, CD19, CD34, etc.) </a:t>
            </a:r>
          </a:p>
          <a:p>
            <a:r>
              <a:rPr lang="es-ES" b="1" dirty="0"/>
              <a:t>Microesferas magnéticas</a:t>
            </a:r>
            <a:r>
              <a:rPr lang="es-ES" dirty="0"/>
              <a:t> unidas a esos anticuerpos </a:t>
            </a:r>
          </a:p>
          <a:p>
            <a:r>
              <a:rPr lang="es-ES" dirty="0"/>
              <a:t>Un </a:t>
            </a:r>
            <a:r>
              <a:rPr lang="es-ES" b="1" dirty="0"/>
              <a:t>campo magnético</a:t>
            </a:r>
            <a:r>
              <a:rPr lang="es-ES" dirty="0"/>
              <a:t> que retiene las células marcadas </a:t>
            </a:r>
          </a:p>
          <a:p>
            <a:r>
              <a:rPr lang="es-ES" dirty="0"/>
              <a:t>Las células no marcadas se eliminan por lavado.</a:t>
            </a:r>
          </a:p>
          <a:p>
            <a:pPr marL="0" indent="0">
              <a:buNone/>
            </a:pPr>
            <a:endParaRPr lang="es-CO" dirty="0"/>
          </a:p>
        </p:txBody>
      </p:sp>
    </p:spTree>
    <p:extLst>
      <p:ext uri="{BB962C8B-B14F-4D97-AF65-F5344CB8AC3E}">
        <p14:creationId xmlns:p14="http://schemas.microsoft.com/office/powerpoint/2010/main" val="162020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392EE-019D-9AD5-0E54-B56680819E11}"/>
              </a:ext>
            </a:extLst>
          </p:cNvPr>
          <p:cNvSpPr>
            <a:spLocks noGrp="1"/>
          </p:cNvSpPr>
          <p:nvPr>
            <p:ph type="title"/>
          </p:nvPr>
        </p:nvSpPr>
        <p:spPr>
          <a:xfrm>
            <a:off x="838200" y="745067"/>
            <a:ext cx="10515600" cy="1486958"/>
          </a:xfrm>
        </p:spPr>
        <p:txBody>
          <a:bodyPr/>
          <a:lstStyle/>
          <a:p>
            <a:pPr algn="ctr"/>
            <a:r>
              <a:rPr lang="es-CO" b="1" dirty="0">
                <a:solidFill>
                  <a:srgbClr val="0070C0"/>
                </a:solidFill>
              </a:rPr>
              <a:t>Colombia: gran riqueza étnica y cultural</a:t>
            </a:r>
          </a:p>
        </p:txBody>
      </p:sp>
      <p:sp>
        <p:nvSpPr>
          <p:cNvPr id="4" name="Marcador de contenido 3">
            <a:extLst>
              <a:ext uri="{FF2B5EF4-FFF2-40B4-BE49-F238E27FC236}">
                <a16:creationId xmlns:a16="http://schemas.microsoft.com/office/drawing/2014/main" id="{881709F0-F3E3-EB5B-B120-639D8954857C}"/>
              </a:ext>
            </a:extLst>
          </p:cNvPr>
          <p:cNvSpPr>
            <a:spLocks noGrp="1"/>
          </p:cNvSpPr>
          <p:nvPr>
            <p:ph sz="half" idx="2"/>
          </p:nvPr>
        </p:nvSpPr>
        <p:spPr>
          <a:xfrm>
            <a:off x="6096000" y="2232025"/>
            <a:ext cx="5257800" cy="3944938"/>
          </a:xfrm>
        </p:spPr>
        <p:txBody>
          <a:bodyPr>
            <a:normAutofit fontScale="92500" lnSpcReduction="20000"/>
          </a:bodyPr>
          <a:lstStyle/>
          <a:p>
            <a:pPr marL="0" lvl="0" indent="0">
              <a:lnSpc>
                <a:spcPct val="100000"/>
              </a:lnSpc>
              <a:spcBef>
                <a:spcPts val="0"/>
              </a:spcBef>
              <a:buSzPts val="1400"/>
              <a:buNone/>
            </a:pPr>
            <a:r>
              <a:rPr lang="es-ES" dirty="0"/>
              <a:t>115 Pueblos indígenas.</a:t>
            </a:r>
          </a:p>
          <a:p>
            <a:pPr marL="0" lvl="0" indent="0">
              <a:lnSpc>
                <a:spcPct val="100000"/>
              </a:lnSpc>
              <a:spcBef>
                <a:spcPts val="0"/>
              </a:spcBef>
              <a:buSzPts val="1400"/>
              <a:buNone/>
            </a:pPr>
            <a:r>
              <a:rPr lang="es-ES" dirty="0"/>
              <a:t>65 Lenguas nativas.</a:t>
            </a:r>
          </a:p>
          <a:p>
            <a:pPr marL="0" lvl="0" indent="0">
              <a:lnSpc>
                <a:spcPct val="100000"/>
              </a:lnSpc>
              <a:spcBef>
                <a:spcPts val="0"/>
              </a:spcBef>
              <a:buSzPts val="1400"/>
              <a:buNone/>
            </a:pPr>
            <a:r>
              <a:rPr lang="es-ES" dirty="0"/>
              <a:t>Pertenecientes a 13 familias lingüísticas.</a:t>
            </a:r>
          </a:p>
          <a:p>
            <a:pPr marL="0" lvl="0" indent="0">
              <a:lnSpc>
                <a:spcPct val="100000"/>
              </a:lnSpc>
              <a:spcBef>
                <a:spcPts val="0"/>
              </a:spcBef>
              <a:buSzPts val="1400"/>
              <a:buNone/>
            </a:pPr>
            <a:r>
              <a:rPr lang="es-ES" dirty="0"/>
              <a:t>850.000 Hablantes. (Atlas FUNPROEIB Andes / UNICEF. 2009)</a:t>
            </a:r>
          </a:p>
          <a:p>
            <a:pPr marL="0" lvl="0" indent="0">
              <a:lnSpc>
                <a:spcPct val="100000"/>
              </a:lnSpc>
              <a:spcBef>
                <a:spcPts val="0"/>
              </a:spcBef>
              <a:buSzPts val="1400"/>
              <a:buNone/>
            </a:pPr>
            <a:r>
              <a:rPr lang="es-ES" dirty="0"/>
              <a:t>Existen herramientas genéticas/genómicas para caracterizar esta enorme diversidad. </a:t>
            </a:r>
          </a:p>
          <a:p>
            <a:pPr marL="0" lvl="0" indent="0">
              <a:lnSpc>
                <a:spcPct val="100000"/>
              </a:lnSpc>
              <a:spcBef>
                <a:spcPts val="0"/>
              </a:spcBef>
              <a:buSzPts val="1400"/>
              <a:buNone/>
            </a:pPr>
            <a:endParaRPr lang="es-ES" dirty="0"/>
          </a:p>
          <a:p>
            <a:pPr marL="0" lvl="0" indent="0">
              <a:lnSpc>
                <a:spcPct val="100000"/>
              </a:lnSpc>
              <a:spcBef>
                <a:spcPts val="0"/>
              </a:spcBef>
              <a:buSzPts val="1400"/>
              <a:buNone/>
            </a:pPr>
            <a:r>
              <a:rPr lang="es-ES" sz="1200" dirty="0"/>
              <a:t>https://www.unicef.org/colombia/informes/atlas-sociolinguistico-de-pueblos-indigenas-latinoamericanos</a:t>
            </a:r>
          </a:p>
          <a:p>
            <a:endParaRPr lang="es-CO" dirty="0"/>
          </a:p>
        </p:txBody>
      </p:sp>
      <p:pic>
        <p:nvPicPr>
          <p:cNvPr id="5" name="Marcador de contenido 4">
            <a:extLst>
              <a:ext uri="{FF2B5EF4-FFF2-40B4-BE49-F238E27FC236}">
                <a16:creationId xmlns:a16="http://schemas.microsoft.com/office/drawing/2014/main" id="{E25D394A-D2E1-DD57-7F92-59C5487DEE80}"/>
              </a:ext>
            </a:extLst>
          </p:cNvPr>
          <p:cNvPicPr>
            <a:picLocks noGrp="1" noChangeAspect="1"/>
          </p:cNvPicPr>
          <p:nvPr>
            <p:ph sz="half" idx="1"/>
          </p:nvPr>
        </p:nvPicPr>
        <p:blipFill>
          <a:blip r:embed="rId2"/>
          <a:stretch>
            <a:fillRect/>
          </a:stretch>
        </p:blipFill>
        <p:spPr>
          <a:xfrm>
            <a:off x="1800808" y="2232025"/>
            <a:ext cx="3215744" cy="4351338"/>
          </a:xfrm>
          <a:prstGeom prst="rect">
            <a:avLst/>
          </a:prstGeom>
        </p:spPr>
      </p:pic>
      <p:pic>
        <p:nvPicPr>
          <p:cNvPr id="7" name="Imagen 6">
            <a:extLst>
              <a:ext uri="{FF2B5EF4-FFF2-40B4-BE49-F238E27FC236}">
                <a16:creationId xmlns:a16="http://schemas.microsoft.com/office/drawing/2014/main" id="{D48CDA62-3E55-34AA-99D3-40119FF94C62}"/>
              </a:ext>
            </a:extLst>
          </p:cNvPr>
          <p:cNvPicPr>
            <a:picLocks noChangeAspect="1"/>
          </p:cNvPicPr>
          <p:nvPr/>
        </p:nvPicPr>
        <p:blipFill>
          <a:blip r:embed="rId3"/>
          <a:stretch>
            <a:fillRect/>
          </a:stretch>
        </p:blipFill>
        <p:spPr>
          <a:xfrm>
            <a:off x="11023600" y="5776"/>
            <a:ext cx="953282" cy="1169136"/>
          </a:xfrm>
          <a:prstGeom prst="rect">
            <a:avLst/>
          </a:prstGeom>
        </p:spPr>
      </p:pic>
      <p:pic>
        <p:nvPicPr>
          <p:cNvPr id="8" name="Imagen 7">
            <a:extLst>
              <a:ext uri="{FF2B5EF4-FFF2-40B4-BE49-F238E27FC236}">
                <a16:creationId xmlns:a16="http://schemas.microsoft.com/office/drawing/2014/main" id="{3225196B-34A2-D8D5-CFEA-0E06BE4B1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78" y="0"/>
            <a:ext cx="863714" cy="1216172"/>
          </a:xfrm>
          <a:prstGeom prst="rect">
            <a:avLst/>
          </a:prstGeom>
        </p:spPr>
      </p:pic>
    </p:spTree>
    <p:extLst>
      <p:ext uri="{BB962C8B-B14F-4D97-AF65-F5344CB8AC3E}">
        <p14:creationId xmlns:p14="http://schemas.microsoft.com/office/powerpoint/2010/main" val="3258941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6FC6-4993-0444-7B72-EC0E37608C9F}"/>
            </a:ext>
          </a:extLst>
        </p:cNvPr>
        <p:cNvGrpSpPr/>
        <p:nvPr/>
      </p:nvGrpSpPr>
      <p:grpSpPr>
        <a:xfrm>
          <a:off x="0" y="0"/>
          <a:ext cx="0" cy="0"/>
          <a:chOff x="0" y="0"/>
          <a:chExt cx="0" cy="0"/>
        </a:xfrm>
      </p:grpSpPr>
      <p:sp>
        <p:nvSpPr>
          <p:cNvPr id="4" name="Elipse 3">
            <a:extLst>
              <a:ext uri="{FF2B5EF4-FFF2-40B4-BE49-F238E27FC236}">
                <a16:creationId xmlns:a16="http://schemas.microsoft.com/office/drawing/2014/main" id="{D8F47A1D-79D1-E499-41D0-B3592A5F774B}"/>
              </a:ext>
            </a:extLst>
          </p:cNvPr>
          <p:cNvSpPr/>
          <p:nvPr/>
        </p:nvSpPr>
        <p:spPr>
          <a:xfrm>
            <a:off x="9818478" y="6555873"/>
            <a:ext cx="302127" cy="302127"/>
          </a:xfrm>
          <a:prstGeom prst="ellipse">
            <a:avLst/>
          </a:prstGeom>
          <a:solidFill>
            <a:srgbClr val="204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375656D8-21AB-C394-7F9D-FA4F68B144C9}"/>
              </a:ext>
            </a:extLst>
          </p:cNvPr>
          <p:cNvPicPr>
            <a:picLocks noChangeAspect="1"/>
          </p:cNvPicPr>
          <p:nvPr/>
        </p:nvPicPr>
        <p:blipFill>
          <a:blip r:embed="rId2"/>
          <a:stretch>
            <a:fillRect/>
          </a:stretch>
        </p:blipFill>
        <p:spPr>
          <a:xfrm>
            <a:off x="2126758" y="1936434"/>
            <a:ext cx="4676037" cy="3883489"/>
          </a:xfrm>
          <a:prstGeom prst="rect">
            <a:avLst/>
          </a:prstGeom>
        </p:spPr>
      </p:pic>
      <p:pic>
        <p:nvPicPr>
          <p:cNvPr id="11" name="Imagen 10">
            <a:extLst>
              <a:ext uri="{FF2B5EF4-FFF2-40B4-BE49-F238E27FC236}">
                <a16:creationId xmlns:a16="http://schemas.microsoft.com/office/drawing/2014/main" id="{BE149483-7021-B0FB-D3BE-556A2D7DFDC6}"/>
              </a:ext>
            </a:extLst>
          </p:cNvPr>
          <p:cNvPicPr>
            <a:picLocks noChangeAspect="1"/>
          </p:cNvPicPr>
          <p:nvPr/>
        </p:nvPicPr>
        <p:blipFill>
          <a:blip r:embed="rId3"/>
          <a:stretch>
            <a:fillRect/>
          </a:stretch>
        </p:blipFill>
        <p:spPr>
          <a:xfrm>
            <a:off x="6802795" y="1936433"/>
            <a:ext cx="3609145" cy="3883489"/>
          </a:xfrm>
          <a:prstGeom prst="rect">
            <a:avLst/>
          </a:prstGeom>
        </p:spPr>
      </p:pic>
      <p:sp>
        <p:nvSpPr>
          <p:cNvPr id="13" name="CuadroTexto 12">
            <a:extLst>
              <a:ext uri="{FF2B5EF4-FFF2-40B4-BE49-F238E27FC236}">
                <a16:creationId xmlns:a16="http://schemas.microsoft.com/office/drawing/2014/main" id="{4FF19129-ADC0-EC72-03EF-0C664F53136E}"/>
              </a:ext>
            </a:extLst>
          </p:cNvPr>
          <p:cNvSpPr txBox="1"/>
          <p:nvPr/>
        </p:nvSpPr>
        <p:spPr>
          <a:xfrm>
            <a:off x="2584580" y="786646"/>
            <a:ext cx="7373296" cy="523220"/>
          </a:xfrm>
          <a:prstGeom prst="rect">
            <a:avLst/>
          </a:prstGeom>
          <a:noFill/>
        </p:spPr>
        <p:txBody>
          <a:bodyPr wrap="square" rtlCol="0">
            <a:spAutoFit/>
          </a:bodyPr>
          <a:lstStyle/>
          <a:p>
            <a:r>
              <a:rPr lang="es-CO" sz="2800" b="1" dirty="0">
                <a:solidFill>
                  <a:srgbClr val="0070C0"/>
                </a:solidFill>
              </a:rPr>
              <a:t>Transporte Terrestre y Descongelamiento</a:t>
            </a:r>
          </a:p>
        </p:txBody>
      </p:sp>
      <p:pic>
        <p:nvPicPr>
          <p:cNvPr id="2" name="Imagen 1">
            <a:extLst>
              <a:ext uri="{FF2B5EF4-FFF2-40B4-BE49-F238E27FC236}">
                <a16:creationId xmlns:a16="http://schemas.microsoft.com/office/drawing/2014/main" id="{8E35F064-2BF3-386F-E8BC-6EF0A87C8E5C}"/>
              </a:ext>
            </a:extLst>
          </p:cNvPr>
          <p:cNvPicPr>
            <a:picLocks noChangeAspect="1"/>
          </p:cNvPicPr>
          <p:nvPr/>
        </p:nvPicPr>
        <p:blipFill>
          <a:blip r:embed="rId4"/>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FBD827CD-AD28-D9AD-6A45-8E416CC05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39" y="93694"/>
            <a:ext cx="863714" cy="1216172"/>
          </a:xfrm>
          <a:prstGeom prst="rect">
            <a:avLst/>
          </a:prstGeom>
        </p:spPr>
      </p:pic>
    </p:spTree>
    <p:extLst>
      <p:ext uri="{BB962C8B-B14F-4D97-AF65-F5344CB8AC3E}">
        <p14:creationId xmlns:p14="http://schemas.microsoft.com/office/powerpoint/2010/main" val="753779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DFF2884-36A6-F155-4242-8804AC77D66D}"/>
              </a:ext>
            </a:extLst>
          </p:cNvPr>
          <p:cNvPicPr>
            <a:picLocks noChangeAspect="1"/>
          </p:cNvPicPr>
          <p:nvPr/>
        </p:nvPicPr>
        <p:blipFill>
          <a:blip r:embed="rId2"/>
          <a:stretch>
            <a:fillRect/>
          </a:stretch>
        </p:blipFill>
        <p:spPr>
          <a:xfrm>
            <a:off x="1537280" y="54080"/>
            <a:ext cx="4880427" cy="3517910"/>
          </a:xfrm>
          <a:prstGeom prst="rect">
            <a:avLst/>
          </a:prstGeom>
        </p:spPr>
      </p:pic>
      <p:pic>
        <p:nvPicPr>
          <p:cNvPr id="3" name="Imagen 2">
            <a:extLst>
              <a:ext uri="{FF2B5EF4-FFF2-40B4-BE49-F238E27FC236}">
                <a16:creationId xmlns:a16="http://schemas.microsoft.com/office/drawing/2014/main" id="{69ABCD58-E238-8995-C4A4-DD240FC98D0F}"/>
              </a:ext>
            </a:extLst>
          </p:cNvPr>
          <p:cNvPicPr>
            <a:picLocks noChangeAspect="1"/>
          </p:cNvPicPr>
          <p:nvPr/>
        </p:nvPicPr>
        <p:blipFill>
          <a:blip r:embed="rId3"/>
          <a:srcRect l="14623" t="4439" b="3374"/>
          <a:stretch>
            <a:fillRect/>
          </a:stretch>
        </p:blipFill>
        <p:spPr>
          <a:xfrm>
            <a:off x="6561666" y="54080"/>
            <a:ext cx="4082563" cy="3457429"/>
          </a:xfrm>
          <a:prstGeom prst="rect">
            <a:avLst/>
          </a:prstGeom>
        </p:spPr>
      </p:pic>
      <p:pic>
        <p:nvPicPr>
          <p:cNvPr id="5" name="Imagen 4">
            <a:extLst>
              <a:ext uri="{FF2B5EF4-FFF2-40B4-BE49-F238E27FC236}">
                <a16:creationId xmlns:a16="http://schemas.microsoft.com/office/drawing/2014/main" id="{5FA729EF-B0AA-F50A-98C6-35D1530F993B}"/>
              </a:ext>
            </a:extLst>
          </p:cNvPr>
          <p:cNvPicPr>
            <a:picLocks noChangeAspect="1"/>
          </p:cNvPicPr>
          <p:nvPr/>
        </p:nvPicPr>
        <p:blipFill>
          <a:blip r:embed="rId4"/>
          <a:stretch>
            <a:fillRect/>
          </a:stretch>
        </p:blipFill>
        <p:spPr>
          <a:xfrm>
            <a:off x="1644125" y="3663419"/>
            <a:ext cx="4773582" cy="3194581"/>
          </a:xfrm>
          <a:prstGeom prst="rect">
            <a:avLst/>
          </a:prstGeom>
        </p:spPr>
      </p:pic>
      <p:pic>
        <p:nvPicPr>
          <p:cNvPr id="6" name="Imagen 5">
            <a:extLst>
              <a:ext uri="{FF2B5EF4-FFF2-40B4-BE49-F238E27FC236}">
                <a16:creationId xmlns:a16="http://schemas.microsoft.com/office/drawing/2014/main" id="{4796EF35-CD45-87EE-4108-7601795E898C}"/>
              </a:ext>
            </a:extLst>
          </p:cNvPr>
          <p:cNvPicPr>
            <a:picLocks noChangeAspect="1"/>
          </p:cNvPicPr>
          <p:nvPr/>
        </p:nvPicPr>
        <p:blipFill>
          <a:blip r:embed="rId5"/>
          <a:srcRect t="10833" b="8945"/>
          <a:stretch>
            <a:fillRect/>
          </a:stretch>
        </p:blipFill>
        <p:spPr>
          <a:xfrm>
            <a:off x="6572158" y="3571990"/>
            <a:ext cx="4082562" cy="3194581"/>
          </a:xfrm>
          <a:prstGeom prst="rect">
            <a:avLst/>
          </a:prstGeom>
        </p:spPr>
      </p:pic>
    </p:spTree>
    <p:extLst>
      <p:ext uri="{BB962C8B-B14F-4D97-AF65-F5344CB8AC3E}">
        <p14:creationId xmlns:p14="http://schemas.microsoft.com/office/powerpoint/2010/main" val="3642446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pequeño, sucio, tabla&#10;&#10;Descripción generada automáticamente">
            <a:extLst>
              <a:ext uri="{FF2B5EF4-FFF2-40B4-BE49-F238E27FC236}">
                <a16:creationId xmlns:a16="http://schemas.microsoft.com/office/drawing/2014/main" id="{7E7702DD-76AF-1FF1-A418-664D6B506275}"/>
              </a:ext>
            </a:extLst>
          </p:cNvPr>
          <p:cNvPicPr>
            <a:picLocks noChangeAspect="1"/>
          </p:cNvPicPr>
          <p:nvPr/>
        </p:nvPicPr>
        <p:blipFill>
          <a:blip r:embed="rId2">
            <a:extLst>
              <a:ext uri="{28A0092B-C50C-407E-A947-70E740481C1C}">
                <a14:useLocalDpi xmlns:a14="http://schemas.microsoft.com/office/drawing/2010/main" val="0"/>
              </a:ext>
            </a:extLst>
          </a:blip>
          <a:srcRect t="12033" b="16617"/>
          <a:stretch>
            <a:fillRect/>
          </a:stretch>
        </p:blipFill>
        <p:spPr>
          <a:xfrm>
            <a:off x="0" y="0"/>
            <a:ext cx="6250160" cy="5945944"/>
          </a:xfrm>
          <a:prstGeom prst="rect">
            <a:avLst/>
          </a:prstGeom>
        </p:spPr>
      </p:pic>
      <p:pic>
        <p:nvPicPr>
          <p:cNvPr id="5" name="Imagen 4" descr="Imagen que contiene interior, pequeño, tabla, artículos&#10;&#10;Descripción generada automáticamente">
            <a:extLst>
              <a:ext uri="{FF2B5EF4-FFF2-40B4-BE49-F238E27FC236}">
                <a16:creationId xmlns:a16="http://schemas.microsoft.com/office/drawing/2014/main" id="{009E92D2-0D62-49EB-2810-0A0FF63250A0}"/>
              </a:ext>
            </a:extLst>
          </p:cNvPr>
          <p:cNvPicPr>
            <a:picLocks noChangeAspect="1"/>
          </p:cNvPicPr>
          <p:nvPr/>
        </p:nvPicPr>
        <p:blipFill>
          <a:blip r:embed="rId3">
            <a:extLst>
              <a:ext uri="{28A0092B-C50C-407E-A947-70E740481C1C}">
                <a14:useLocalDpi xmlns:a14="http://schemas.microsoft.com/office/drawing/2010/main" val="0"/>
              </a:ext>
            </a:extLst>
          </a:blip>
          <a:srcRect t="3830" b="9607"/>
          <a:stretch>
            <a:fillRect/>
          </a:stretch>
        </p:blipFill>
        <p:spPr>
          <a:xfrm>
            <a:off x="6250160" y="0"/>
            <a:ext cx="5941840" cy="6858000"/>
          </a:xfrm>
          <a:prstGeom prst="rect">
            <a:avLst/>
          </a:prstGeom>
        </p:spPr>
      </p:pic>
    </p:spTree>
    <p:extLst>
      <p:ext uri="{BB962C8B-B14F-4D97-AF65-F5344CB8AC3E}">
        <p14:creationId xmlns:p14="http://schemas.microsoft.com/office/powerpoint/2010/main" val="2838339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par de personas sentadas en una mesa&#10;&#10;El contenido generado por IA puede ser incorrecto.">
            <a:extLst>
              <a:ext uri="{FF2B5EF4-FFF2-40B4-BE49-F238E27FC236}">
                <a16:creationId xmlns:a16="http://schemas.microsoft.com/office/drawing/2014/main" id="{2BADBD34-042A-6AFE-A857-CCC276111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010" y="218831"/>
            <a:ext cx="9684871" cy="5868416"/>
          </a:xfrm>
          <a:prstGeom prst="rect">
            <a:avLst/>
          </a:prstGeom>
        </p:spPr>
      </p:pic>
    </p:spTree>
    <p:extLst>
      <p:ext uri="{BB962C8B-B14F-4D97-AF65-F5344CB8AC3E}">
        <p14:creationId xmlns:p14="http://schemas.microsoft.com/office/powerpoint/2010/main" val="3218573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32266C1-999F-FD54-9420-75154066AED2}"/>
              </a:ext>
            </a:extLst>
          </p:cNvPr>
          <p:cNvPicPr>
            <a:picLocks noChangeAspect="1"/>
          </p:cNvPicPr>
          <p:nvPr/>
        </p:nvPicPr>
        <p:blipFill>
          <a:blip r:embed="rId2"/>
          <a:stretch>
            <a:fillRect/>
          </a:stretch>
        </p:blipFill>
        <p:spPr>
          <a:xfrm>
            <a:off x="1490133" y="281518"/>
            <a:ext cx="9198187" cy="5199877"/>
          </a:xfrm>
          <a:prstGeom prst="rect">
            <a:avLst/>
          </a:prstGeom>
        </p:spPr>
      </p:pic>
      <p:sp>
        <p:nvSpPr>
          <p:cNvPr id="4" name="CuadroTexto 3">
            <a:extLst>
              <a:ext uri="{FF2B5EF4-FFF2-40B4-BE49-F238E27FC236}">
                <a16:creationId xmlns:a16="http://schemas.microsoft.com/office/drawing/2014/main" id="{3D6F3159-A1AA-960B-0992-F63FDA69A61F}"/>
              </a:ext>
            </a:extLst>
          </p:cNvPr>
          <p:cNvSpPr txBox="1"/>
          <p:nvPr/>
        </p:nvSpPr>
        <p:spPr>
          <a:xfrm>
            <a:off x="1634067" y="5481395"/>
            <a:ext cx="8170334" cy="1569660"/>
          </a:xfrm>
          <a:prstGeom prst="rect">
            <a:avLst/>
          </a:prstGeom>
          <a:noFill/>
        </p:spPr>
        <p:txBody>
          <a:bodyPr wrap="square" rtlCol="0">
            <a:spAutoFit/>
          </a:bodyPr>
          <a:lstStyle/>
          <a:p>
            <a:r>
              <a:rPr lang="en-US" dirty="0"/>
              <a:t>Paper ISCIENCE-D-25-18446R3 publishing in </a:t>
            </a:r>
            <a:r>
              <a:rPr lang="en-US" sz="2400" dirty="0" err="1">
                <a:highlight>
                  <a:srgbClr val="FFFF00"/>
                </a:highlight>
              </a:rPr>
              <a:t>iScience</a:t>
            </a:r>
            <a:r>
              <a:rPr lang="en-US" dirty="0">
                <a:highlight>
                  <a:srgbClr val="FFFF00"/>
                </a:highlight>
              </a:rPr>
              <a:t> </a:t>
            </a:r>
            <a:r>
              <a:rPr lang="en-US" dirty="0"/>
              <a:t>- [EMID:2159eb20e5a74f15]. </a:t>
            </a:r>
            <a:r>
              <a:rPr lang="en-US" dirty="0" err="1"/>
              <a:t>Aceptado</a:t>
            </a:r>
            <a:r>
              <a:rPr lang="en-US" dirty="0"/>
              <a:t> para </a:t>
            </a:r>
            <a:r>
              <a:rPr lang="en-US" dirty="0" err="1"/>
              <a:t>publicación</a:t>
            </a:r>
            <a:r>
              <a:rPr lang="en-US" dirty="0"/>
              <a:t> April, 2026.  </a:t>
            </a:r>
            <a:endParaRPr lang="es-CO" dirty="0"/>
          </a:p>
          <a:p>
            <a:r>
              <a:rPr lang="en-US" dirty="0"/>
              <a:t>Preprint available at </a:t>
            </a:r>
            <a:r>
              <a:rPr lang="en-US" b="1" dirty="0"/>
              <a:t>bioRxiv</a:t>
            </a:r>
            <a:r>
              <a:rPr lang="en-US" dirty="0"/>
              <a:t>: </a:t>
            </a:r>
            <a:r>
              <a:rPr lang="en-US" b="1" i="1" dirty="0" err="1"/>
              <a:t>doi</a:t>
            </a:r>
            <a:r>
              <a:rPr lang="en-US" b="1" i="1" dirty="0"/>
              <a:t>: 10.1101/2025.09.30.679317</a:t>
            </a:r>
            <a:endParaRPr lang="es-CO" dirty="0"/>
          </a:p>
          <a:p>
            <a:endParaRPr lang="es-CO" dirty="0"/>
          </a:p>
          <a:p>
            <a:endParaRPr lang="es-CO" dirty="0"/>
          </a:p>
        </p:txBody>
      </p:sp>
      <p:pic>
        <p:nvPicPr>
          <p:cNvPr id="2" name="Imagen 1">
            <a:extLst>
              <a:ext uri="{FF2B5EF4-FFF2-40B4-BE49-F238E27FC236}">
                <a16:creationId xmlns:a16="http://schemas.microsoft.com/office/drawing/2014/main" id="{9F62C40D-9155-E11A-326B-5B9D4B768E89}"/>
              </a:ext>
            </a:extLst>
          </p:cNvPr>
          <p:cNvPicPr>
            <a:picLocks noChangeAspect="1"/>
          </p:cNvPicPr>
          <p:nvPr/>
        </p:nvPicPr>
        <p:blipFill>
          <a:blip r:embed="rId3"/>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FB37F96C-C803-7251-AE8C-9546C16C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3785539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FC3E9-EA6B-CC73-826D-8AEFB3F097A2}"/>
              </a:ext>
            </a:extLst>
          </p:cNvPr>
          <p:cNvSpPr>
            <a:spLocks noGrp="1"/>
          </p:cNvSpPr>
          <p:nvPr>
            <p:ph type="title"/>
          </p:nvPr>
        </p:nvSpPr>
        <p:spPr>
          <a:xfrm>
            <a:off x="838200" y="696249"/>
            <a:ext cx="9745133" cy="994439"/>
          </a:xfrm>
        </p:spPr>
        <p:txBody>
          <a:bodyPr/>
          <a:lstStyle/>
          <a:p>
            <a:pPr algn="ctr"/>
            <a:r>
              <a:rPr lang="es-CO" b="1" dirty="0">
                <a:solidFill>
                  <a:srgbClr val="0070C0"/>
                </a:solidFill>
              </a:rPr>
              <a:t>       Muestras Procesadas </a:t>
            </a:r>
            <a:r>
              <a:rPr lang="es-CO" b="1" dirty="0" err="1">
                <a:solidFill>
                  <a:srgbClr val="0070C0"/>
                </a:solidFill>
              </a:rPr>
              <a:t>Latincells</a:t>
            </a:r>
            <a:endParaRPr lang="es-CO" b="1" dirty="0">
              <a:solidFill>
                <a:srgbClr val="0070C0"/>
              </a:solidFill>
            </a:endParaRPr>
          </a:p>
        </p:txBody>
      </p:sp>
      <p:pic>
        <p:nvPicPr>
          <p:cNvPr id="6" name="Marcador de contenido 5">
            <a:extLst>
              <a:ext uri="{FF2B5EF4-FFF2-40B4-BE49-F238E27FC236}">
                <a16:creationId xmlns:a16="http://schemas.microsoft.com/office/drawing/2014/main" id="{6567240C-F238-13A1-5BB1-EFF524AEAB26}"/>
              </a:ext>
            </a:extLst>
          </p:cNvPr>
          <p:cNvPicPr>
            <a:picLocks noGrp="1" noChangeAspect="1"/>
          </p:cNvPicPr>
          <p:nvPr>
            <p:ph idx="1"/>
          </p:nvPr>
        </p:nvPicPr>
        <p:blipFill>
          <a:blip r:embed="rId2"/>
          <a:stretch>
            <a:fillRect/>
          </a:stretch>
        </p:blipFill>
        <p:spPr>
          <a:xfrm>
            <a:off x="2258997" y="1840837"/>
            <a:ext cx="7674005" cy="4320914"/>
          </a:xfrm>
          <a:prstGeom prst="rect">
            <a:avLst/>
          </a:prstGeom>
        </p:spPr>
      </p:pic>
      <p:pic>
        <p:nvPicPr>
          <p:cNvPr id="3" name="Imagen 2">
            <a:extLst>
              <a:ext uri="{FF2B5EF4-FFF2-40B4-BE49-F238E27FC236}">
                <a16:creationId xmlns:a16="http://schemas.microsoft.com/office/drawing/2014/main" id="{DDB094ED-D022-9EFB-161E-CFBEB22CA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pic>
        <p:nvPicPr>
          <p:cNvPr id="4" name="Imagen 3">
            <a:extLst>
              <a:ext uri="{FF2B5EF4-FFF2-40B4-BE49-F238E27FC236}">
                <a16:creationId xmlns:a16="http://schemas.microsoft.com/office/drawing/2014/main" id="{0CAC9029-3685-7E6A-4CA7-702AF23858A1}"/>
              </a:ext>
            </a:extLst>
          </p:cNvPr>
          <p:cNvPicPr>
            <a:picLocks noChangeAspect="1"/>
          </p:cNvPicPr>
          <p:nvPr/>
        </p:nvPicPr>
        <p:blipFill>
          <a:blip r:embed="rId4"/>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1132597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9510BF5-7B59-C4E1-EC05-4ACDE42A9FBF}"/>
              </a:ext>
            </a:extLst>
          </p:cNvPr>
          <p:cNvSpPr>
            <a:spLocks noGrp="1"/>
          </p:cNvSpPr>
          <p:nvPr>
            <p:ph type="title"/>
          </p:nvPr>
        </p:nvSpPr>
        <p:spPr>
          <a:xfrm>
            <a:off x="1242400" y="524933"/>
            <a:ext cx="9707200" cy="1295400"/>
          </a:xfrm>
        </p:spPr>
        <p:txBody>
          <a:bodyPr/>
          <a:lstStyle/>
          <a:p>
            <a:pPr algn="ctr">
              <a:buNone/>
            </a:pPr>
            <a:r>
              <a:rPr lang="es-CO" sz="2800" dirty="0"/>
              <a:t>Panel de referencia utilizado para estimar las proporciones de </a:t>
            </a:r>
            <a:r>
              <a:rPr lang="es-CO" sz="2800" dirty="0" err="1"/>
              <a:t>ancestría</a:t>
            </a:r>
            <a:r>
              <a:rPr lang="es-CO" sz="2800" dirty="0"/>
              <a:t> genética </a:t>
            </a:r>
            <a:r>
              <a:rPr lang="es-CO" sz="2800" i="1" dirty="0"/>
              <a:t>Global Screening Array </a:t>
            </a:r>
            <a:r>
              <a:rPr lang="es-CO" sz="2800" dirty="0"/>
              <a:t>(GSA)</a:t>
            </a:r>
          </a:p>
        </p:txBody>
      </p:sp>
      <p:pic>
        <p:nvPicPr>
          <p:cNvPr id="5" name="Imagen 4">
            <a:extLst>
              <a:ext uri="{FF2B5EF4-FFF2-40B4-BE49-F238E27FC236}">
                <a16:creationId xmlns:a16="http://schemas.microsoft.com/office/drawing/2014/main" id="{1F333318-1BBD-89CA-9A21-81BE694EC623}"/>
              </a:ext>
            </a:extLst>
          </p:cNvPr>
          <p:cNvPicPr>
            <a:picLocks noChangeAspect="1"/>
          </p:cNvPicPr>
          <p:nvPr/>
        </p:nvPicPr>
        <p:blipFill>
          <a:blip r:embed="rId2"/>
          <a:srcRect l="563" t="2625" r="1262" b="1600"/>
          <a:stretch>
            <a:fillRect/>
          </a:stretch>
        </p:blipFill>
        <p:spPr>
          <a:xfrm>
            <a:off x="473653" y="2018878"/>
            <a:ext cx="11244695" cy="4123924"/>
          </a:xfrm>
          <a:prstGeom prst="rect">
            <a:avLst/>
          </a:prstGeom>
        </p:spPr>
      </p:pic>
    </p:spTree>
    <p:extLst>
      <p:ext uri="{BB962C8B-B14F-4D97-AF65-F5344CB8AC3E}">
        <p14:creationId xmlns:p14="http://schemas.microsoft.com/office/powerpoint/2010/main" val="3470925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FBAA2A0-2621-51B7-B67A-FE635D14A5D2}"/>
              </a:ext>
            </a:extLst>
          </p:cNvPr>
          <p:cNvSpPr>
            <a:spLocks noGrp="1"/>
          </p:cNvSpPr>
          <p:nvPr>
            <p:ph type="title"/>
          </p:nvPr>
        </p:nvSpPr>
        <p:spPr>
          <a:xfrm>
            <a:off x="2555475" y="431586"/>
            <a:ext cx="7081047" cy="1075481"/>
          </a:xfrm>
        </p:spPr>
        <p:txBody>
          <a:bodyPr/>
          <a:lstStyle/>
          <a:p>
            <a:pPr algn="ctr">
              <a:buNone/>
            </a:pPr>
            <a:r>
              <a:rPr lang="es-ES" dirty="0">
                <a:solidFill>
                  <a:srgbClr val="0070C0"/>
                </a:solidFill>
              </a:rPr>
              <a:t>Mapa de las regiones del panel de referencia</a:t>
            </a:r>
            <a:endParaRPr lang="es-CO" dirty="0">
              <a:solidFill>
                <a:srgbClr val="0070C0"/>
              </a:solidFill>
            </a:endParaRPr>
          </a:p>
        </p:txBody>
      </p:sp>
      <p:pic>
        <p:nvPicPr>
          <p:cNvPr id="5" name="Imagen 4">
            <a:extLst>
              <a:ext uri="{FF2B5EF4-FFF2-40B4-BE49-F238E27FC236}">
                <a16:creationId xmlns:a16="http://schemas.microsoft.com/office/drawing/2014/main" id="{CB5FDC53-296C-F019-9A7C-A41D9BE6C77E}"/>
              </a:ext>
            </a:extLst>
          </p:cNvPr>
          <p:cNvPicPr>
            <a:picLocks noChangeAspect="1"/>
          </p:cNvPicPr>
          <p:nvPr/>
        </p:nvPicPr>
        <p:blipFill>
          <a:blip r:embed="rId2"/>
          <a:stretch>
            <a:fillRect/>
          </a:stretch>
        </p:blipFill>
        <p:spPr>
          <a:xfrm>
            <a:off x="2311787" y="1825801"/>
            <a:ext cx="7568420" cy="3837616"/>
          </a:xfrm>
          <a:prstGeom prst="rect">
            <a:avLst/>
          </a:prstGeom>
        </p:spPr>
      </p:pic>
      <p:pic>
        <p:nvPicPr>
          <p:cNvPr id="2" name="Imagen 1">
            <a:extLst>
              <a:ext uri="{FF2B5EF4-FFF2-40B4-BE49-F238E27FC236}">
                <a16:creationId xmlns:a16="http://schemas.microsoft.com/office/drawing/2014/main" id="{4C7E7888-104B-8E37-5994-8CB6450FCA27}"/>
              </a:ext>
            </a:extLst>
          </p:cNvPr>
          <p:cNvPicPr>
            <a:picLocks noChangeAspect="1"/>
          </p:cNvPicPr>
          <p:nvPr/>
        </p:nvPicPr>
        <p:blipFill>
          <a:blip r:embed="rId3"/>
          <a:stretch>
            <a:fillRect/>
          </a:stretch>
        </p:blipFill>
        <p:spPr>
          <a:xfrm>
            <a:off x="11049000" y="42908"/>
            <a:ext cx="953282" cy="1169136"/>
          </a:xfrm>
          <a:prstGeom prst="rect">
            <a:avLst/>
          </a:prstGeom>
        </p:spPr>
      </p:pic>
      <p:pic>
        <p:nvPicPr>
          <p:cNvPr id="4" name="Imagen 3">
            <a:extLst>
              <a:ext uri="{FF2B5EF4-FFF2-40B4-BE49-F238E27FC236}">
                <a16:creationId xmlns:a16="http://schemas.microsoft.com/office/drawing/2014/main" id="{B4946D91-1543-BCA5-A561-2E78BE688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4057730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86835-566C-5632-8019-29C4E589EE6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33DEA1C-551E-A59A-EA1F-4B190320806C}"/>
              </a:ext>
            </a:extLst>
          </p:cNvPr>
          <p:cNvSpPr>
            <a:spLocks noGrp="1"/>
          </p:cNvSpPr>
          <p:nvPr>
            <p:ph type="title"/>
          </p:nvPr>
        </p:nvSpPr>
        <p:spPr>
          <a:xfrm>
            <a:off x="1561360" y="384518"/>
            <a:ext cx="9069281" cy="1666493"/>
          </a:xfrm>
        </p:spPr>
        <p:txBody>
          <a:bodyPr/>
          <a:lstStyle/>
          <a:p>
            <a:pPr algn="ctr">
              <a:buNone/>
            </a:pPr>
            <a:r>
              <a:rPr lang="es-CO" dirty="0">
                <a:solidFill>
                  <a:srgbClr val="0070C0"/>
                </a:solidFill>
              </a:rPr>
              <a:t>Análisis de estructura poblacional utilizando </a:t>
            </a:r>
            <a:r>
              <a:rPr lang="es-CO" dirty="0" err="1">
                <a:solidFill>
                  <a:srgbClr val="0070C0"/>
                </a:solidFill>
              </a:rPr>
              <a:t>admixture</a:t>
            </a:r>
            <a:r>
              <a:rPr lang="es-CO" dirty="0">
                <a:solidFill>
                  <a:srgbClr val="0070C0"/>
                </a:solidFill>
              </a:rPr>
              <a:t> y % de </a:t>
            </a:r>
            <a:r>
              <a:rPr lang="es-CO" dirty="0" err="1">
                <a:solidFill>
                  <a:srgbClr val="0070C0"/>
                </a:solidFill>
              </a:rPr>
              <a:t>ancestía</a:t>
            </a:r>
            <a:r>
              <a:rPr lang="es-CO" dirty="0">
                <a:solidFill>
                  <a:srgbClr val="0070C0"/>
                </a:solidFill>
              </a:rPr>
              <a:t> (Piapoco)</a:t>
            </a:r>
          </a:p>
        </p:txBody>
      </p:sp>
      <p:pic>
        <p:nvPicPr>
          <p:cNvPr id="8" name="Imagen 7">
            <a:extLst>
              <a:ext uri="{FF2B5EF4-FFF2-40B4-BE49-F238E27FC236}">
                <a16:creationId xmlns:a16="http://schemas.microsoft.com/office/drawing/2014/main" id="{90B99DE5-9E38-C652-E269-338697289229}"/>
              </a:ext>
            </a:extLst>
          </p:cNvPr>
          <p:cNvPicPr>
            <a:picLocks noChangeAspect="1"/>
          </p:cNvPicPr>
          <p:nvPr/>
        </p:nvPicPr>
        <p:blipFill>
          <a:blip r:embed="rId2"/>
          <a:stretch>
            <a:fillRect/>
          </a:stretch>
        </p:blipFill>
        <p:spPr>
          <a:xfrm>
            <a:off x="470129" y="2051011"/>
            <a:ext cx="8403771" cy="3995224"/>
          </a:xfrm>
          <a:prstGeom prst="rect">
            <a:avLst/>
          </a:prstGeom>
        </p:spPr>
      </p:pic>
      <p:pic>
        <p:nvPicPr>
          <p:cNvPr id="5" name="Imagen 4">
            <a:extLst>
              <a:ext uri="{FF2B5EF4-FFF2-40B4-BE49-F238E27FC236}">
                <a16:creationId xmlns:a16="http://schemas.microsoft.com/office/drawing/2014/main" id="{A0AEA5AC-2AE5-1D52-64A2-5EDBA72B1943}"/>
              </a:ext>
            </a:extLst>
          </p:cNvPr>
          <p:cNvPicPr>
            <a:picLocks noChangeAspect="1"/>
          </p:cNvPicPr>
          <p:nvPr/>
        </p:nvPicPr>
        <p:blipFill>
          <a:blip r:embed="rId3"/>
          <a:stretch>
            <a:fillRect/>
          </a:stretch>
        </p:blipFill>
        <p:spPr>
          <a:xfrm>
            <a:off x="9023955" y="2051011"/>
            <a:ext cx="2554023" cy="4237645"/>
          </a:xfrm>
          <a:prstGeom prst="rect">
            <a:avLst/>
          </a:prstGeom>
        </p:spPr>
      </p:pic>
      <p:pic>
        <p:nvPicPr>
          <p:cNvPr id="2" name="Imagen 1">
            <a:extLst>
              <a:ext uri="{FF2B5EF4-FFF2-40B4-BE49-F238E27FC236}">
                <a16:creationId xmlns:a16="http://schemas.microsoft.com/office/drawing/2014/main" id="{C67546CC-8AAA-AA0B-8E8E-EBE7AFE5D103}"/>
              </a:ext>
            </a:extLst>
          </p:cNvPr>
          <p:cNvPicPr>
            <a:picLocks noChangeAspect="1"/>
          </p:cNvPicPr>
          <p:nvPr/>
        </p:nvPicPr>
        <p:blipFill>
          <a:blip r:embed="rId4"/>
          <a:stretch>
            <a:fillRect/>
          </a:stretch>
        </p:blipFill>
        <p:spPr>
          <a:xfrm>
            <a:off x="11049000" y="42908"/>
            <a:ext cx="953282" cy="1169136"/>
          </a:xfrm>
          <a:prstGeom prst="rect">
            <a:avLst/>
          </a:prstGeom>
        </p:spPr>
      </p:pic>
      <p:pic>
        <p:nvPicPr>
          <p:cNvPr id="4" name="Imagen 3">
            <a:extLst>
              <a:ext uri="{FF2B5EF4-FFF2-40B4-BE49-F238E27FC236}">
                <a16:creationId xmlns:a16="http://schemas.microsoft.com/office/drawing/2014/main" id="{2C480BD8-8C86-DF31-29F6-725DDFE61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2865351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4C1ABBB-3815-D4F9-1B21-61A3B5204D15}"/>
              </a:ext>
            </a:extLst>
          </p:cNvPr>
          <p:cNvSpPr>
            <a:spLocks noGrp="1"/>
          </p:cNvSpPr>
          <p:nvPr>
            <p:ph type="body" idx="1"/>
          </p:nvPr>
        </p:nvSpPr>
        <p:spPr/>
        <p:txBody>
          <a:bodyPr/>
          <a:lstStyle/>
          <a:p>
            <a:r>
              <a:rPr lang="es-CO" dirty="0"/>
              <a:t> </a:t>
            </a:r>
          </a:p>
        </p:txBody>
      </p:sp>
      <p:sp>
        <p:nvSpPr>
          <p:cNvPr id="3" name="Título 2">
            <a:extLst>
              <a:ext uri="{FF2B5EF4-FFF2-40B4-BE49-F238E27FC236}">
                <a16:creationId xmlns:a16="http://schemas.microsoft.com/office/drawing/2014/main" id="{CA1BE2BF-81FD-F7AE-972F-AACE6F29568F}"/>
              </a:ext>
            </a:extLst>
          </p:cNvPr>
          <p:cNvSpPr>
            <a:spLocks noGrp="1"/>
          </p:cNvSpPr>
          <p:nvPr>
            <p:ph type="title"/>
          </p:nvPr>
        </p:nvSpPr>
        <p:spPr>
          <a:xfrm>
            <a:off x="1528534" y="693999"/>
            <a:ext cx="9134932" cy="842635"/>
          </a:xfrm>
        </p:spPr>
        <p:txBody>
          <a:bodyPr/>
          <a:lstStyle/>
          <a:p>
            <a:pPr algn="ctr">
              <a:buNone/>
            </a:pPr>
            <a:r>
              <a:rPr lang="es-CO" dirty="0">
                <a:solidFill>
                  <a:srgbClr val="0070C0"/>
                </a:solidFill>
              </a:rPr>
              <a:t>Análisis de estructura poblacional utilizando </a:t>
            </a:r>
            <a:r>
              <a:rPr lang="es-CO" dirty="0" err="1">
                <a:solidFill>
                  <a:srgbClr val="0070C0"/>
                </a:solidFill>
              </a:rPr>
              <a:t>admixture</a:t>
            </a:r>
            <a:r>
              <a:rPr lang="es-CO" dirty="0">
                <a:solidFill>
                  <a:srgbClr val="0070C0"/>
                </a:solidFill>
              </a:rPr>
              <a:t> y % de </a:t>
            </a:r>
            <a:r>
              <a:rPr lang="es-CO" dirty="0" err="1">
                <a:solidFill>
                  <a:srgbClr val="0070C0"/>
                </a:solidFill>
              </a:rPr>
              <a:t>ancestría</a:t>
            </a:r>
            <a:r>
              <a:rPr lang="es-CO" dirty="0">
                <a:solidFill>
                  <a:srgbClr val="0070C0"/>
                </a:solidFill>
              </a:rPr>
              <a:t> (Pastos)</a:t>
            </a:r>
          </a:p>
        </p:txBody>
      </p:sp>
      <p:pic>
        <p:nvPicPr>
          <p:cNvPr id="5" name="Imagen 4">
            <a:extLst>
              <a:ext uri="{FF2B5EF4-FFF2-40B4-BE49-F238E27FC236}">
                <a16:creationId xmlns:a16="http://schemas.microsoft.com/office/drawing/2014/main" id="{7C295F65-B66E-3434-9C0B-96CEEF4E9409}"/>
              </a:ext>
            </a:extLst>
          </p:cNvPr>
          <p:cNvPicPr>
            <a:picLocks noChangeAspect="1"/>
          </p:cNvPicPr>
          <p:nvPr/>
        </p:nvPicPr>
        <p:blipFill>
          <a:blip r:embed="rId2"/>
          <a:stretch>
            <a:fillRect/>
          </a:stretch>
        </p:blipFill>
        <p:spPr>
          <a:xfrm>
            <a:off x="500006" y="2020995"/>
            <a:ext cx="4125317" cy="4044031"/>
          </a:xfrm>
          <a:prstGeom prst="rect">
            <a:avLst/>
          </a:prstGeom>
        </p:spPr>
      </p:pic>
      <p:pic>
        <p:nvPicPr>
          <p:cNvPr id="7" name="Imagen 6">
            <a:extLst>
              <a:ext uri="{FF2B5EF4-FFF2-40B4-BE49-F238E27FC236}">
                <a16:creationId xmlns:a16="http://schemas.microsoft.com/office/drawing/2014/main" id="{515BB1AC-9872-BAE7-CA5D-74343412DC06}"/>
              </a:ext>
            </a:extLst>
          </p:cNvPr>
          <p:cNvPicPr>
            <a:picLocks noChangeAspect="1"/>
          </p:cNvPicPr>
          <p:nvPr/>
        </p:nvPicPr>
        <p:blipFill>
          <a:blip r:embed="rId3"/>
          <a:stretch>
            <a:fillRect/>
          </a:stretch>
        </p:blipFill>
        <p:spPr>
          <a:xfrm>
            <a:off x="8772736" y="2067570"/>
            <a:ext cx="2509737" cy="4044031"/>
          </a:xfrm>
          <a:prstGeom prst="rect">
            <a:avLst/>
          </a:prstGeom>
        </p:spPr>
      </p:pic>
      <p:pic>
        <p:nvPicPr>
          <p:cNvPr id="9" name="Imagen 8">
            <a:extLst>
              <a:ext uri="{FF2B5EF4-FFF2-40B4-BE49-F238E27FC236}">
                <a16:creationId xmlns:a16="http://schemas.microsoft.com/office/drawing/2014/main" id="{06AE8996-EEB1-4D50-80E4-048CCCC857BD}"/>
              </a:ext>
            </a:extLst>
          </p:cNvPr>
          <p:cNvPicPr>
            <a:picLocks noChangeAspect="1"/>
          </p:cNvPicPr>
          <p:nvPr/>
        </p:nvPicPr>
        <p:blipFill>
          <a:blip r:embed="rId4"/>
          <a:stretch>
            <a:fillRect/>
          </a:stretch>
        </p:blipFill>
        <p:spPr>
          <a:xfrm>
            <a:off x="4625323" y="2102283"/>
            <a:ext cx="4013548" cy="3881456"/>
          </a:xfrm>
          <a:prstGeom prst="rect">
            <a:avLst/>
          </a:prstGeom>
        </p:spPr>
      </p:pic>
      <p:pic>
        <p:nvPicPr>
          <p:cNvPr id="4" name="Imagen 3">
            <a:extLst>
              <a:ext uri="{FF2B5EF4-FFF2-40B4-BE49-F238E27FC236}">
                <a16:creationId xmlns:a16="http://schemas.microsoft.com/office/drawing/2014/main" id="{62BA49E7-EA8A-2393-700B-2EA06BC5113C}"/>
              </a:ext>
            </a:extLst>
          </p:cNvPr>
          <p:cNvPicPr>
            <a:picLocks noChangeAspect="1"/>
          </p:cNvPicPr>
          <p:nvPr/>
        </p:nvPicPr>
        <p:blipFill>
          <a:blip r:embed="rId5"/>
          <a:stretch>
            <a:fillRect/>
          </a:stretch>
        </p:blipFill>
        <p:spPr>
          <a:xfrm>
            <a:off x="11049000" y="42908"/>
            <a:ext cx="953282" cy="1169136"/>
          </a:xfrm>
          <a:prstGeom prst="rect">
            <a:avLst/>
          </a:prstGeom>
        </p:spPr>
      </p:pic>
      <p:pic>
        <p:nvPicPr>
          <p:cNvPr id="6" name="Imagen 5">
            <a:extLst>
              <a:ext uri="{FF2B5EF4-FFF2-40B4-BE49-F238E27FC236}">
                <a16:creationId xmlns:a16="http://schemas.microsoft.com/office/drawing/2014/main" id="{08BD05E9-56B5-070D-ACCD-D16BF7947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329423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D4E41-371C-1873-7D88-7007EDB2E5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F4F2AEC-0FCA-4D5C-4823-00E246BDA4C4}"/>
              </a:ext>
            </a:extLst>
          </p:cNvPr>
          <p:cNvSpPr>
            <a:spLocks noGrp="1"/>
          </p:cNvSpPr>
          <p:nvPr>
            <p:ph type="title"/>
          </p:nvPr>
        </p:nvSpPr>
        <p:spPr/>
        <p:txBody>
          <a:bodyPr/>
          <a:lstStyle/>
          <a:p>
            <a:pPr algn="ctr"/>
            <a:r>
              <a:rPr lang="es-CO" b="1" dirty="0">
                <a:solidFill>
                  <a:srgbClr val="0070C0"/>
                </a:solidFill>
              </a:rPr>
              <a:t>Enfoque Resumido</a:t>
            </a:r>
          </a:p>
        </p:txBody>
      </p:sp>
      <p:sp>
        <p:nvSpPr>
          <p:cNvPr id="3" name="Marcador de contenido 2">
            <a:extLst>
              <a:ext uri="{FF2B5EF4-FFF2-40B4-BE49-F238E27FC236}">
                <a16:creationId xmlns:a16="http://schemas.microsoft.com/office/drawing/2014/main" id="{044CDC95-399D-900D-4D86-968BA2466060}"/>
              </a:ext>
            </a:extLst>
          </p:cNvPr>
          <p:cNvSpPr>
            <a:spLocks noGrp="1"/>
          </p:cNvSpPr>
          <p:nvPr>
            <p:ph sz="half" idx="1"/>
          </p:nvPr>
        </p:nvSpPr>
        <p:spPr/>
        <p:txBody>
          <a:bodyPr>
            <a:normAutofit fontScale="62500" lnSpcReduction="20000"/>
          </a:bodyPr>
          <a:lstStyle/>
          <a:p>
            <a:pPr marL="0" indent="0">
              <a:lnSpc>
                <a:spcPct val="100000"/>
              </a:lnSpc>
              <a:spcBef>
                <a:spcPts val="0"/>
              </a:spcBef>
              <a:buSzPts val="1400"/>
              <a:buNone/>
            </a:pPr>
            <a:r>
              <a:rPr lang="es-ES" b="1" dirty="0"/>
              <a:t>Un entorno único y una diversidad por descubrir</a:t>
            </a:r>
            <a:endParaRPr lang="en-US" b="1" dirty="0"/>
          </a:p>
          <a:p>
            <a:pPr marL="0" lvl="0" indent="0">
              <a:lnSpc>
                <a:spcPct val="100000"/>
              </a:lnSpc>
              <a:spcBef>
                <a:spcPts val="0"/>
              </a:spcBef>
              <a:buSzPts val="1400"/>
              <a:buNone/>
            </a:pPr>
            <a:endParaRPr lang="en-US" b="1" dirty="0"/>
          </a:p>
          <a:p>
            <a:pPr marL="0" lvl="0" indent="0">
              <a:lnSpc>
                <a:spcPct val="100000"/>
              </a:lnSpc>
              <a:spcBef>
                <a:spcPts val="0"/>
              </a:spcBef>
              <a:buSzPts val="1400"/>
              <a:buNone/>
            </a:pPr>
            <a:r>
              <a:rPr lang="es-ES" dirty="0"/>
              <a:t>América Latina es una de las regiones más ricas del mundo en cuanto a diversidad étnica y mezcla genética entre los linajes indígenas y otros linajes continentales.</a:t>
            </a:r>
            <a:endParaRPr lang="en-US" dirty="0"/>
          </a:p>
          <a:p>
            <a:pPr marL="0" lvl="0" indent="0">
              <a:lnSpc>
                <a:spcPct val="100000"/>
              </a:lnSpc>
              <a:spcBef>
                <a:spcPts val="0"/>
              </a:spcBef>
              <a:buSzPts val="1400"/>
              <a:buNone/>
            </a:pPr>
            <a:endParaRPr lang="en-US" dirty="0"/>
          </a:p>
          <a:p>
            <a:pPr marL="0" lvl="0" indent="0">
              <a:lnSpc>
                <a:spcPct val="100000"/>
              </a:lnSpc>
              <a:spcBef>
                <a:spcPts val="0"/>
              </a:spcBef>
              <a:buSzPts val="1400"/>
              <a:buNone/>
            </a:pPr>
            <a:r>
              <a:rPr lang="es-ES" dirty="0"/>
              <a:t>Estas </a:t>
            </a:r>
            <a:r>
              <a:rPr lang="es-ES" dirty="0" err="1"/>
              <a:t>ancestrías</a:t>
            </a:r>
            <a:r>
              <a:rPr lang="es-ES" dirty="0"/>
              <a:t> se encuentran subrepresentadas en los resultados de las investigaciones actuales  pudiendo albergar patrones de expresión a nivel celular específicos de cada población, aún por descubrir. </a:t>
            </a:r>
            <a:r>
              <a:rPr lang="en-US" dirty="0"/>
              <a:t> </a:t>
            </a:r>
          </a:p>
          <a:p>
            <a:pPr marL="0" lvl="0" indent="0">
              <a:lnSpc>
                <a:spcPct val="100000"/>
              </a:lnSpc>
              <a:spcBef>
                <a:spcPts val="0"/>
              </a:spcBef>
              <a:buSzPts val="1400"/>
              <a:buNone/>
            </a:pPr>
            <a:endParaRPr lang="en-US" dirty="0"/>
          </a:p>
          <a:p>
            <a:pPr marL="0" lvl="0" indent="0">
              <a:lnSpc>
                <a:spcPct val="100000"/>
              </a:lnSpc>
              <a:spcBef>
                <a:spcPts val="0"/>
              </a:spcBef>
              <a:buSzPts val="1400"/>
              <a:buNone/>
            </a:pPr>
            <a:r>
              <a:rPr lang="es-ES" dirty="0"/>
              <a:t>Las poblaciones latinoamericanas son altamente diversas y </a:t>
            </a:r>
            <a:r>
              <a:rPr lang="es-ES" dirty="0" err="1"/>
              <a:t>subestructuradas</a:t>
            </a:r>
            <a:r>
              <a:rPr lang="es-ES" dirty="0"/>
              <a:t> localmente, no solo en cuanto a su grado de mestizaje continental, sino también en cuanto a sus componentes genéticos subcontinentales</a:t>
            </a:r>
            <a:endParaRPr lang="en-US" dirty="0"/>
          </a:p>
          <a:p>
            <a:pPr marL="0" lvl="0" indent="0">
              <a:lnSpc>
                <a:spcPct val="100000"/>
              </a:lnSpc>
              <a:spcBef>
                <a:spcPts val="0"/>
              </a:spcBef>
              <a:buSzPts val="1400"/>
              <a:buNone/>
            </a:pPr>
            <a:endParaRPr lang="en-US" dirty="0"/>
          </a:p>
          <a:p>
            <a:endParaRPr lang="es-CO" dirty="0"/>
          </a:p>
        </p:txBody>
      </p:sp>
      <p:pic>
        <p:nvPicPr>
          <p:cNvPr id="5" name="Picture 4">
            <a:extLst>
              <a:ext uri="{FF2B5EF4-FFF2-40B4-BE49-F238E27FC236}">
                <a16:creationId xmlns:a16="http://schemas.microsoft.com/office/drawing/2014/main" id="{0BE40052-B1CC-16A2-9D3D-96A9A2CF2DA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02536"/>
            <a:ext cx="5181600" cy="41975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10B86BF-721D-9906-FD68-CCA67DDCF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8" y="72951"/>
            <a:ext cx="863714" cy="1216172"/>
          </a:xfrm>
          <a:prstGeom prst="rect">
            <a:avLst/>
          </a:prstGeom>
        </p:spPr>
      </p:pic>
      <p:pic>
        <p:nvPicPr>
          <p:cNvPr id="4" name="Imagen 3">
            <a:extLst>
              <a:ext uri="{FF2B5EF4-FFF2-40B4-BE49-F238E27FC236}">
                <a16:creationId xmlns:a16="http://schemas.microsoft.com/office/drawing/2014/main" id="{4003DFFB-538D-6EB6-EA7C-9D88BD56A8BC}"/>
              </a:ext>
            </a:extLst>
          </p:cNvPr>
          <p:cNvPicPr>
            <a:picLocks noChangeAspect="1"/>
          </p:cNvPicPr>
          <p:nvPr/>
        </p:nvPicPr>
        <p:blipFill>
          <a:blip r:embed="rId4"/>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2545259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D3EC31A-3422-0BD8-0F59-BD4957C28A88}"/>
              </a:ext>
            </a:extLst>
          </p:cNvPr>
          <p:cNvSpPr>
            <a:spLocks noGrp="1"/>
          </p:cNvSpPr>
          <p:nvPr>
            <p:ph type="title"/>
          </p:nvPr>
        </p:nvSpPr>
        <p:spPr>
          <a:xfrm>
            <a:off x="1242400" y="364068"/>
            <a:ext cx="9707200" cy="1583266"/>
          </a:xfrm>
        </p:spPr>
        <p:txBody>
          <a:bodyPr/>
          <a:lstStyle/>
          <a:p>
            <a:pPr algn="ctr">
              <a:buNone/>
            </a:pPr>
            <a:r>
              <a:rPr lang="es-CO" dirty="0">
                <a:solidFill>
                  <a:srgbClr val="0070C0"/>
                </a:solidFill>
              </a:rPr>
              <a:t>Análisis de estructura poblacional utilizando </a:t>
            </a:r>
            <a:r>
              <a:rPr lang="es-CO" dirty="0" err="1">
                <a:solidFill>
                  <a:srgbClr val="0070C0"/>
                </a:solidFill>
              </a:rPr>
              <a:t>admixture</a:t>
            </a:r>
            <a:r>
              <a:rPr lang="es-CO" dirty="0">
                <a:solidFill>
                  <a:srgbClr val="0070C0"/>
                </a:solidFill>
              </a:rPr>
              <a:t> y % de </a:t>
            </a:r>
            <a:r>
              <a:rPr lang="es-CO" dirty="0" err="1">
                <a:solidFill>
                  <a:srgbClr val="0070C0"/>
                </a:solidFill>
              </a:rPr>
              <a:t>ancestía</a:t>
            </a:r>
            <a:r>
              <a:rPr lang="es-CO" dirty="0">
                <a:solidFill>
                  <a:srgbClr val="0070C0"/>
                </a:solidFill>
              </a:rPr>
              <a:t> (Guajira)</a:t>
            </a:r>
          </a:p>
        </p:txBody>
      </p:sp>
      <p:pic>
        <p:nvPicPr>
          <p:cNvPr id="5" name="Imagen 4">
            <a:extLst>
              <a:ext uri="{FF2B5EF4-FFF2-40B4-BE49-F238E27FC236}">
                <a16:creationId xmlns:a16="http://schemas.microsoft.com/office/drawing/2014/main" id="{DB44B118-B750-2934-BBED-6546FD41AD69}"/>
              </a:ext>
            </a:extLst>
          </p:cNvPr>
          <p:cNvPicPr>
            <a:picLocks noChangeAspect="1"/>
          </p:cNvPicPr>
          <p:nvPr/>
        </p:nvPicPr>
        <p:blipFill>
          <a:blip r:embed="rId2"/>
          <a:srcRect l="8444" t="7701" r="9069" b="8782"/>
          <a:stretch>
            <a:fillRect/>
          </a:stretch>
        </p:blipFill>
        <p:spPr>
          <a:xfrm>
            <a:off x="2158376" y="2247833"/>
            <a:ext cx="4153329" cy="4146415"/>
          </a:xfrm>
          <a:prstGeom prst="rect">
            <a:avLst/>
          </a:prstGeom>
        </p:spPr>
      </p:pic>
      <p:pic>
        <p:nvPicPr>
          <p:cNvPr id="7" name="Imagen 6">
            <a:extLst>
              <a:ext uri="{FF2B5EF4-FFF2-40B4-BE49-F238E27FC236}">
                <a16:creationId xmlns:a16="http://schemas.microsoft.com/office/drawing/2014/main" id="{A5602C57-3EC3-3B55-8AE9-224086E27C13}"/>
              </a:ext>
            </a:extLst>
          </p:cNvPr>
          <p:cNvPicPr>
            <a:picLocks noChangeAspect="1"/>
          </p:cNvPicPr>
          <p:nvPr/>
        </p:nvPicPr>
        <p:blipFill>
          <a:blip r:embed="rId3"/>
          <a:stretch>
            <a:fillRect/>
          </a:stretch>
        </p:blipFill>
        <p:spPr>
          <a:xfrm>
            <a:off x="6528921" y="2489498"/>
            <a:ext cx="3504704" cy="3904751"/>
          </a:xfrm>
          <a:prstGeom prst="rect">
            <a:avLst/>
          </a:prstGeom>
        </p:spPr>
      </p:pic>
      <p:pic>
        <p:nvPicPr>
          <p:cNvPr id="2" name="Imagen 1">
            <a:extLst>
              <a:ext uri="{FF2B5EF4-FFF2-40B4-BE49-F238E27FC236}">
                <a16:creationId xmlns:a16="http://schemas.microsoft.com/office/drawing/2014/main" id="{714E5330-B20D-5164-8AA3-017FB332AE63}"/>
              </a:ext>
            </a:extLst>
          </p:cNvPr>
          <p:cNvPicPr>
            <a:picLocks noChangeAspect="1"/>
          </p:cNvPicPr>
          <p:nvPr/>
        </p:nvPicPr>
        <p:blipFill>
          <a:blip r:embed="rId4"/>
          <a:stretch>
            <a:fillRect/>
          </a:stretch>
        </p:blipFill>
        <p:spPr>
          <a:xfrm>
            <a:off x="11049000" y="42908"/>
            <a:ext cx="953282" cy="1169136"/>
          </a:xfrm>
          <a:prstGeom prst="rect">
            <a:avLst/>
          </a:prstGeom>
        </p:spPr>
      </p:pic>
      <p:pic>
        <p:nvPicPr>
          <p:cNvPr id="4" name="Imagen 3">
            <a:extLst>
              <a:ext uri="{FF2B5EF4-FFF2-40B4-BE49-F238E27FC236}">
                <a16:creationId xmlns:a16="http://schemas.microsoft.com/office/drawing/2014/main" id="{2753FA79-DF4F-DC35-8FF9-AB6A29B3F2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3631064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A257E39-66FD-B097-65A6-023E8FD98B76}"/>
              </a:ext>
            </a:extLst>
          </p:cNvPr>
          <p:cNvPicPr>
            <a:picLocks noChangeAspect="1"/>
          </p:cNvPicPr>
          <p:nvPr/>
        </p:nvPicPr>
        <p:blipFill>
          <a:blip r:embed="rId2"/>
          <a:stretch>
            <a:fillRect/>
          </a:stretch>
        </p:blipFill>
        <p:spPr>
          <a:xfrm>
            <a:off x="735035" y="1466237"/>
            <a:ext cx="10721930" cy="3785993"/>
          </a:xfrm>
          <a:prstGeom prst="rect">
            <a:avLst/>
          </a:prstGeom>
        </p:spPr>
      </p:pic>
      <p:sp>
        <p:nvSpPr>
          <p:cNvPr id="10" name="CuadroTexto 9">
            <a:extLst>
              <a:ext uri="{FF2B5EF4-FFF2-40B4-BE49-F238E27FC236}">
                <a16:creationId xmlns:a16="http://schemas.microsoft.com/office/drawing/2014/main" id="{1352B738-7C4F-6BB9-3A1E-BEE11B27A652}"/>
              </a:ext>
            </a:extLst>
          </p:cNvPr>
          <p:cNvSpPr txBox="1"/>
          <p:nvPr/>
        </p:nvSpPr>
        <p:spPr>
          <a:xfrm>
            <a:off x="5547214" y="5442563"/>
            <a:ext cx="6238386" cy="584775"/>
          </a:xfrm>
          <a:prstGeom prst="rect">
            <a:avLst/>
          </a:prstGeom>
          <a:noFill/>
        </p:spPr>
        <p:txBody>
          <a:bodyPr wrap="square">
            <a:spAutoFit/>
          </a:bodyPr>
          <a:lstStyle/>
          <a:p>
            <a:pPr algn="l"/>
            <a:r>
              <a:rPr lang="en-US" sz="1600" dirty="0">
                <a:solidFill>
                  <a:srgbClr val="787775"/>
                </a:solidFill>
                <a:latin typeface="Arial" panose="020B0604020202020204" pitchFamily="34" charset="0"/>
                <a:cs typeface="Arial" panose="020B0604020202020204" pitchFamily="34" charset="0"/>
              </a:rPr>
              <a:t> </a:t>
            </a:r>
            <a:r>
              <a:rPr lang="en-US" sz="1600" dirty="0" err="1">
                <a:solidFill>
                  <a:srgbClr val="0070C0"/>
                </a:solidFill>
                <a:latin typeface="Arial" panose="020B0604020202020204" pitchFamily="34" charset="0"/>
                <a:cs typeface="Arial" panose="020B0604020202020204" pitchFamily="34" charset="0"/>
              </a:rPr>
              <a:t>PLoS</a:t>
            </a:r>
            <a:r>
              <a:rPr lang="en-US" sz="1600" dirty="0">
                <a:solidFill>
                  <a:srgbClr val="0070C0"/>
                </a:solidFill>
                <a:latin typeface="Arial" panose="020B0604020202020204" pitchFamily="34" charset="0"/>
                <a:cs typeface="Arial" panose="020B0604020202020204" pitchFamily="34" charset="0"/>
              </a:rPr>
              <a:t> ONE </a:t>
            </a:r>
            <a:r>
              <a:rPr lang="es-CO" sz="1600" dirty="0">
                <a:solidFill>
                  <a:srgbClr val="0070C0"/>
                </a:solidFill>
                <a:latin typeface="Arial" panose="020B0604020202020204" pitchFamily="34" charset="0"/>
                <a:cs typeface="Arial" panose="020B0604020202020204" pitchFamily="34" charset="0"/>
              </a:rPr>
              <a:t>18(12): e0294516.2023 https://doi.org/10.1371/journal.</a:t>
            </a:r>
          </a:p>
          <a:p>
            <a:pPr algn="l"/>
            <a:r>
              <a:rPr lang="es-CO" sz="1600" dirty="0">
                <a:solidFill>
                  <a:srgbClr val="0070C0"/>
                </a:solidFill>
                <a:latin typeface="Arial" panose="020B0604020202020204" pitchFamily="34" charset="0"/>
                <a:cs typeface="Arial" panose="020B0604020202020204" pitchFamily="34" charset="0"/>
              </a:rPr>
              <a:t>pone.0294516</a:t>
            </a:r>
          </a:p>
        </p:txBody>
      </p:sp>
      <p:pic>
        <p:nvPicPr>
          <p:cNvPr id="2" name="Imagen 1">
            <a:extLst>
              <a:ext uri="{FF2B5EF4-FFF2-40B4-BE49-F238E27FC236}">
                <a16:creationId xmlns:a16="http://schemas.microsoft.com/office/drawing/2014/main" id="{AE180C85-6042-7828-76F2-167139EE9BCA}"/>
              </a:ext>
            </a:extLst>
          </p:cNvPr>
          <p:cNvPicPr>
            <a:picLocks noChangeAspect="1"/>
          </p:cNvPicPr>
          <p:nvPr/>
        </p:nvPicPr>
        <p:blipFill>
          <a:blip r:embed="rId3"/>
          <a:stretch>
            <a:fillRect/>
          </a:stretch>
        </p:blipFill>
        <p:spPr>
          <a:xfrm>
            <a:off x="101278" y="48033"/>
            <a:ext cx="1348735" cy="846048"/>
          </a:xfrm>
          <a:prstGeom prst="rect">
            <a:avLst/>
          </a:prstGeom>
        </p:spPr>
      </p:pic>
      <p:pic>
        <p:nvPicPr>
          <p:cNvPr id="3" name="Imagen 2">
            <a:extLst>
              <a:ext uri="{FF2B5EF4-FFF2-40B4-BE49-F238E27FC236}">
                <a16:creationId xmlns:a16="http://schemas.microsoft.com/office/drawing/2014/main" id="{6300CFDD-F1EE-1212-5E23-D66EDB058E89}"/>
              </a:ext>
            </a:extLst>
          </p:cNvPr>
          <p:cNvPicPr>
            <a:picLocks noChangeAspect="1"/>
          </p:cNvPicPr>
          <p:nvPr/>
        </p:nvPicPr>
        <p:blipFill>
          <a:blip r:embed="rId4"/>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3752190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10BCE-9425-2C79-BCB5-BE7FC453B162}"/>
              </a:ext>
            </a:extLst>
          </p:cNvPr>
          <p:cNvSpPr txBox="1"/>
          <p:nvPr/>
        </p:nvSpPr>
        <p:spPr>
          <a:xfrm>
            <a:off x="2689414" y="457885"/>
            <a:ext cx="8412479" cy="1015663"/>
          </a:xfrm>
          <a:prstGeom prst="rect">
            <a:avLst/>
          </a:prstGeom>
          <a:noFill/>
        </p:spPr>
        <p:txBody>
          <a:bodyPr wrap="square">
            <a:spAutoFit/>
          </a:bodyPr>
          <a:lstStyle/>
          <a:p>
            <a:r>
              <a:rPr lang="en-US" sz="3000" b="1" dirty="0">
                <a:solidFill>
                  <a:srgbClr val="0070C0"/>
                </a:solidFill>
                <a:latin typeface="Arial" panose="020B0604020202020204" pitchFamily="34" charset="0"/>
                <a:cs typeface="Arial" panose="020B0604020202020204" pitchFamily="34" charset="0"/>
              </a:rPr>
              <a:t>New lineages in the Y chromosome of Colombian indigenous populations</a:t>
            </a:r>
            <a:endParaRPr lang="es-MX" sz="3000" b="1" dirty="0">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38C7EF-14CF-0207-FE87-C36B91B5EBC0}"/>
              </a:ext>
            </a:extLst>
          </p:cNvPr>
          <p:cNvPicPr>
            <a:picLocks noChangeAspect="1"/>
          </p:cNvPicPr>
          <p:nvPr/>
        </p:nvPicPr>
        <p:blipFill>
          <a:blip r:embed="rId3"/>
          <a:stretch>
            <a:fillRect/>
          </a:stretch>
        </p:blipFill>
        <p:spPr>
          <a:xfrm>
            <a:off x="2424112" y="1592017"/>
            <a:ext cx="7343776" cy="4181801"/>
          </a:xfrm>
          <a:prstGeom prst="rect">
            <a:avLst/>
          </a:prstGeom>
        </p:spPr>
      </p:pic>
      <p:sp>
        <p:nvSpPr>
          <p:cNvPr id="5" name="CuadroTexto 6">
            <a:extLst>
              <a:ext uri="{FF2B5EF4-FFF2-40B4-BE49-F238E27FC236}">
                <a16:creationId xmlns:a16="http://schemas.microsoft.com/office/drawing/2014/main" id="{2F66268A-8258-8E51-065E-7B953673FF0B}"/>
              </a:ext>
            </a:extLst>
          </p:cNvPr>
          <p:cNvSpPr txBox="1"/>
          <p:nvPr/>
        </p:nvSpPr>
        <p:spPr>
          <a:xfrm>
            <a:off x="5733826" y="5892285"/>
            <a:ext cx="618564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PLOS ONE | https://doi.org/10.1371/journal.pone.0294516. 2023</a:t>
            </a:r>
            <a:endParaRPr lang="es-CO" sz="160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82841E16-D0A8-087D-3BDC-E21D9D5741A1}"/>
              </a:ext>
            </a:extLst>
          </p:cNvPr>
          <p:cNvPicPr>
            <a:picLocks noChangeAspect="1"/>
          </p:cNvPicPr>
          <p:nvPr/>
        </p:nvPicPr>
        <p:blipFill>
          <a:blip r:embed="rId4"/>
          <a:stretch>
            <a:fillRect/>
          </a:stretch>
        </p:blipFill>
        <p:spPr>
          <a:xfrm>
            <a:off x="101278" y="48033"/>
            <a:ext cx="1443042" cy="905206"/>
          </a:xfrm>
          <a:prstGeom prst="rect">
            <a:avLst/>
          </a:prstGeom>
        </p:spPr>
      </p:pic>
      <p:pic>
        <p:nvPicPr>
          <p:cNvPr id="6" name="Imagen 5">
            <a:extLst>
              <a:ext uri="{FF2B5EF4-FFF2-40B4-BE49-F238E27FC236}">
                <a16:creationId xmlns:a16="http://schemas.microsoft.com/office/drawing/2014/main" id="{52B9AF9E-88C3-7081-3A4F-543AF25F1630}"/>
              </a:ext>
            </a:extLst>
          </p:cNvPr>
          <p:cNvPicPr>
            <a:picLocks noChangeAspect="1"/>
          </p:cNvPicPr>
          <p:nvPr/>
        </p:nvPicPr>
        <p:blipFill>
          <a:blip r:embed="rId5"/>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2496233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F0B8FEF-CBBC-2439-9741-3FD49AC76805}"/>
              </a:ext>
            </a:extLst>
          </p:cNvPr>
          <p:cNvPicPr>
            <a:picLocks noChangeAspect="1"/>
          </p:cNvPicPr>
          <p:nvPr/>
        </p:nvPicPr>
        <p:blipFill>
          <a:blip r:embed="rId2"/>
          <a:stretch>
            <a:fillRect/>
          </a:stretch>
        </p:blipFill>
        <p:spPr>
          <a:xfrm>
            <a:off x="1612490" y="0"/>
            <a:ext cx="8967020" cy="6858000"/>
          </a:xfrm>
          <a:prstGeom prst="rect">
            <a:avLst/>
          </a:prstGeom>
        </p:spPr>
      </p:pic>
    </p:spTree>
    <p:extLst>
      <p:ext uri="{BB962C8B-B14F-4D97-AF65-F5344CB8AC3E}">
        <p14:creationId xmlns:p14="http://schemas.microsoft.com/office/powerpoint/2010/main" val="1011766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717361-13CD-9DD4-2A50-A56BA441D5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 y="132080"/>
            <a:ext cx="6858000" cy="6858000"/>
          </a:xfrm>
          <a:prstGeom prst="rect">
            <a:avLst/>
          </a:prstGeom>
        </p:spPr>
      </p:pic>
      <p:pic>
        <p:nvPicPr>
          <p:cNvPr id="3" name="Marcador de contenido 4">
            <a:extLst>
              <a:ext uri="{FF2B5EF4-FFF2-40B4-BE49-F238E27FC236}">
                <a16:creationId xmlns:a16="http://schemas.microsoft.com/office/drawing/2014/main" id="{DA9FCA22-E66B-CA27-B9B1-03EF9237D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1120" y="1168614"/>
            <a:ext cx="3891280" cy="5351655"/>
          </a:xfrm>
          <a:prstGeom prst="rect">
            <a:avLst/>
          </a:prstGeom>
        </p:spPr>
      </p:pic>
      <p:sp>
        <p:nvSpPr>
          <p:cNvPr id="4" name="CuadroTexto 3">
            <a:extLst>
              <a:ext uri="{FF2B5EF4-FFF2-40B4-BE49-F238E27FC236}">
                <a16:creationId xmlns:a16="http://schemas.microsoft.com/office/drawing/2014/main" id="{9BAEC500-7956-4F26-4198-41E1D3555C1A}"/>
              </a:ext>
            </a:extLst>
          </p:cNvPr>
          <p:cNvSpPr txBox="1"/>
          <p:nvPr/>
        </p:nvSpPr>
        <p:spPr>
          <a:xfrm>
            <a:off x="7691120" y="440267"/>
            <a:ext cx="3781213" cy="523220"/>
          </a:xfrm>
          <a:prstGeom prst="rect">
            <a:avLst/>
          </a:prstGeom>
          <a:noFill/>
        </p:spPr>
        <p:txBody>
          <a:bodyPr wrap="square" rtlCol="0">
            <a:spAutoFit/>
          </a:bodyPr>
          <a:lstStyle/>
          <a:p>
            <a:pPr algn="ctr"/>
            <a:r>
              <a:rPr lang="es-CO" sz="2800" b="1" dirty="0">
                <a:solidFill>
                  <a:srgbClr val="0070C0"/>
                </a:solidFill>
              </a:rPr>
              <a:t>Entrega de Resultados</a:t>
            </a:r>
          </a:p>
        </p:txBody>
      </p:sp>
    </p:spTree>
    <p:extLst>
      <p:ext uri="{BB962C8B-B14F-4D97-AF65-F5344CB8AC3E}">
        <p14:creationId xmlns:p14="http://schemas.microsoft.com/office/powerpoint/2010/main" val="3305240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AA8B094-35F4-DC9F-C126-5E3947323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9" y="67733"/>
            <a:ext cx="6858000" cy="6858000"/>
          </a:xfrm>
          <a:prstGeom prst="rect">
            <a:avLst/>
          </a:prstGeom>
        </p:spPr>
      </p:pic>
      <p:pic>
        <p:nvPicPr>
          <p:cNvPr id="2" name="Imagen 1">
            <a:extLst>
              <a:ext uri="{FF2B5EF4-FFF2-40B4-BE49-F238E27FC236}">
                <a16:creationId xmlns:a16="http://schemas.microsoft.com/office/drawing/2014/main" id="{AB4B7018-3E66-1724-587A-30F90A75A577}"/>
              </a:ext>
            </a:extLst>
          </p:cNvPr>
          <p:cNvPicPr>
            <a:picLocks noChangeAspect="1"/>
          </p:cNvPicPr>
          <p:nvPr/>
        </p:nvPicPr>
        <p:blipFill>
          <a:blip r:embed="rId3"/>
          <a:stretch>
            <a:fillRect/>
          </a:stretch>
        </p:blipFill>
        <p:spPr>
          <a:xfrm>
            <a:off x="11049000" y="42908"/>
            <a:ext cx="953282" cy="1169136"/>
          </a:xfrm>
          <a:prstGeom prst="rect">
            <a:avLst/>
          </a:prstGeom>
        </p:spPr>
      </p:pic>
    </p:spTree>
    <p:extLst>
      <p:ext uri="{BB962C8B-B14F-4D97-AF65-F5344CB8AC3E}">
        <p14:creationId xmlns:p14="http://schemas.microsoft.com/office/powerpoint/2010/main" val="4154633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1A73509-895A-41D1-A25E-AE3FF6318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2" name="Imagen 1">
            <a:extLst>
              <a:ext uri="{FF2B5EF4-FFF2-40B4-BE49-F238E27FC236}">
                <a16:creationId xmlns:a16="http://schemas.microsoft.com/office/drawing/2014/main" id="{62D07A00-4ABC-084F-11B9-30AAB2360BA1}"/>
              </a:ext>
            </a:extLst>
          </p:cNvPr>
          <p:cNvPicPr>
            <a:picLocks noChangeAspect="1"/>
          </p:cNvPicPr>
          <p:nvPr/>
        </p:nvPicPr>
        <p:blipFill>
          <a:blip r:embed="rId3"/>
          <a:stretch>
            <a:fillRect/>
          </a:stretch>
        </p:blipFill>
        <p:spPr>
          <a:xfrm>
            <a:off x="11049000" y="42908"/>
            <a:ext cx="953282" cy="1169136"/>
          </a:xfrm>
          <a:prstGeom prst="rect">
            <a:avLst/>
          </a:prstGeom>
        </p:spPr>
      </p:pic>
      <p:pic>
        <p:nvPicPr>
          <p:cNvPr id="4" name="Imagen 3">
            <a:extLst>
              <a:ext uri="{FF2B5EF4-FFF2-40B4-BE49-F238E27FC236}">
                <a16:creationId xmlns:a16="http://schemas.microsoft.com/office/drawing/2014/main" id="{B638B199-CF03-1C31-5552-BE4557FD5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39" y="42908"/>
            <a:ext cx="863714" cy="1216172"/>
          </a:xfrm>
          <a:prstGeom prst="rect">
            <a:avLst/>
          </a:prstGeom>
        </p:spPr>
      </p:pic>
    </p:spTree>
    <p:extLst>
      <p:ext uri="{BB962C8B-B14F-4D97-AF65-F5344CB8AC3E}">
        <p14:creationId xmlns:p14="http://schemas.microsoft.com/office/powerpoint/2010/main" val="3826225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23" descr="Personas sentadas en una mesa&#10;&#10;Descripción generada automáticamente con confianza media"/>
          <p:cNvPicPr preferRelativeResize="0"/>
          <p:nvPr/>
        </p:nvPicPr>
        <p:blipFill rotWithShape="1">
          <a:blip r:embed="rId3">
            <a:alphaModFix/>
          </a:blip>
          <a:srcRect l="17283" t="29258" r="13627"/>
          <a:stretch/>
        </p:blipFill>
        <p:spPr>
          <a:xfrm>
            <a:off x="988297" y="1678742"/>
            <a:ext cx="4744348" cy="3238500"/>
          </a:xfrm>
          <a:prstGeom prst="rect">
            <a:avLst/>
          </a:prstGeom>
          <a:noFill/>
          <a:ln>
            <a:noFill/>
          </a:ln>
        </p:spPr>
      </p:pic>
      <p:pic>
        <p:nvPicPr>
          <p:cNvPr id="432" name="Google Shape;432;p23" descr="Mujer sentada en una oficina&#10;&#10;Descripción generada automáticamente con confianza media"/>
          <p:cNvPicPr preferRelativeResize="0"/>
          <p:nvPr/>
        </p:nvPicPr>
        <p:blipFill rotWithShape="1">
          <a:blip r:embed="rId4">
            <a:alphaModFix/>
          </a:blip>
          <a:srcRect/>
          <a:stretch/>
        </p:blipFill>
        <p:spPr>
          <a:xfrm>
            <a:off x="6345954" y="1678742"/>
            <a:ext cx="4857751" cy="3238500"/>
          </a:xfrm>
          <a:prstGeom prst="rect">
            <a:avLst/>
          </a:prstGeom>
          <a:noFill/>
          <a:ln>
            <a:noFill/>
          </a:ln>
        </p:spPr>
      </p:pic>
      <p:sp>
        <p:nvSpPr>
          <p:cNvPr id="433" name="Google Shape;433;p23"/>
          <p:cNvSpPr txBox="1"/>
          <p:nvPr/>
        </p:nvSpPr>
        <p:spPr>
          <a:xfrm>
            <a:off x="2256792" y="4910305"/>
            <a:ext cx="2207355" cy="537907"/>
          </a:xfrm>
          <a:prstGeom prst="rect">
            <a:avLst/>
          </a:prstGeom>
          <a:noFill/>
          <a:ln>
            <a:noFill/>
          </a:ln>
        </p:spPr>
        <p:txBody>
          <a:bodyPr spcFirstLastPara="1" wrap="square" lIns="121900" tIns="121900" rIns="121900" bIns="121900" anchor="t" anchorCtr="0">
            <a:noAutofit/>
          </a:bodyPr>
          <a:lstStyle/>
          <a:p>
            <a:pPr algn="ctr">
              <a:lnSpc>
                <a:spcPct val="115000"/>
              </a:lnSpc>
            </a:pPr>
            <a:r>
              <a:rPr lang="en-US" sz="2000" b="1" dirty="0">
                <a:solidFill>
                  <a:schemeClr val="dk1"/>
                </a:solidFill>
                <a:latin typeface="Montserrat" panose="00000500000000000000" pitchFamily="2" charset="0"/>
                <a:ea typeface="Lato"/>
                <a:cs typeface="Lato"/>
                <a:sym typeface="Lato"/>
              </a:rPr>
              <a:t>Workshops</a:t>
            </a:r>
            <a:endParaRPr sz="2000" dirty="0">
              <a:latin typeface="Montserrat" panose="00000500000000000000" pitchFamily="2" charset="0"/>
            </a:endParaRPr>
          </a:p>
          <a:p>
            <a:pPr>
              <a:lnSpc>
                <a:spcPct val="115000"/>
              </a:lnSpc>
            </a:pPr>
            <a:endParaRPr sz="2400" b="1" dirty="0">
              <a:solidFill>
                <a:schemeClr val="dk1"/>
              </a:solidFill>
              <a:latin typeface="Lato"/>
              <a:ea typeface="Lato"/>
              <a:cs typeface="Lato"/>
              <a:sym typeface="Lato"/>
            </a:endParaRPr>
          </a:p>
          <a:p>
            <a:pPr>
              <a:lnSpc>
                <a:spcPct val="115000"/>
              </a:lnSpc>
            </a:pPr>
            <a:endParaRPr sz="1467" dirty="0">
              <a:solidFill>
                <a:schemeClr val="dk1"/>
              </a:solidFill>
              <a:latin typeface="Lato Light"/>
              <a:ea typeface="Lato Light"/>
              <a:cs typeface="Lato Light"/>
              <a:sym typeface="Lato Light"/>
            </a:endParaRPr>
          </a:p>
          <a:p>
            <a:pPr>
              <a:lnSpc>
                <a:spcPct val="115000"/>
              </a:lnSpc>
            </a:pPr>
            <a:br>
              <a:rPr lang="en-US" sz="1467" dirty="0">
                <a:solidFill>
                  <a:schemeClr val="dk1"/>
                </a:solidFill>
                <a:latin typeface="Lato Light"/>
                <a:ea typeface="Lato Light"/>
                <a:cs typeface="Lato Light"/>
                <a:sym typeface="Lato Light"/>
              </a:rPr>
            </a:br>
            <a:endParaRPr sz="2400" dirty="0">
              <a:solidFill>
                <a:schemeClr val="dk1"/>
              </a:solidFill>
              <a:latin typeface="Lato Light"/>
              <a:ea typeface="Lato Light"/>
              <a:cs typeface="Lato Light"/>
              <a:sym typeface="Lato Light"/>
            </a:endParaRPr>
          </a:p>
        </p:txBody>
      </p:sp>
      <p:sp>
        <p:nvSpPr>
          <p:cNvPr id="434" name="Google Shape;434;p23"/>
          <p:cNvSpPr txBox="1"/>
          <p:nvPr/>
        </p:nvSpPr>
        <p:spPr>
          <a:xfrm>
            <a:off x="1733032" y="840407"/>
            <a:ext cx="8612537" cy="848872"/>
          </a:xfrm>
          <a:prstGeom prst="rect">
            <a:avLst/>
          </a:prstGeom>
          <a:noFill/>
          <a:ln>
            <a:noFill/>
          </a:ln>
        </p:spPr>
        <p:txBody>
          <a:bodyPr spcFirstLastPara="1" wrap="square" lIns="121900" tIns="121900" rIns="121900" bIns="121900" anchor="t" anchorCtr="0">
            <a:noAutofit/>
          </a:bodyPr>
          <a:lstStyle/>
          <a:p>
            <a:pPr algn="ctr"/>
            <a:r>
              <a:rPr lang="en-US" sz="3467" b="1" dirty="0">
                <a:solidFill>
                  <a:srgbClr val="042E86"/>
                </a:solidFill>
                <a:latin typeface="Montserrat" panose="00000500000000000000" pitchFamily="2" charset="0"/>
                <a:sym typeface="Arial"/>
              </a:rPr>
              <a:t>Practical workshops &amp; training</a:t>
            </a:r>
            <a:endParaRPr sz="3467" b="1" dirty="0">
              <a:solidFill>
                <a:srgbClr val="042E86"/>
              </a:solidFill>
              <a:latin typeface="Montserrat" panose="00000500000000000000" pitchFamily="2" charset="0"/>
              <a:sym typeface="Arial"/>
            </a:endParaRPr>
          </a:p>
        </p:txBody>
      </p:sp>
      <p:sp>
        <p:nvSpPr>
          <p:cNvPr id="3" name="CuadroTexto 2">
            <a:extLst>
              <a:ext uri="{FF2B5EF4-FFF2-40B4-BE49-F238E27FC236}">
                <a16:creationId xmlns:a16="http://schemas.microsoft.com/office/drawing/2014/main" id="{8DD8664B-AAF6-14E3-AA9C-E93E1ED072B0}"/>
              </a:ext>
            </a:extLst>
          </p:cNvPr>
          <p:cNvSpPr txBox="1"/>
          <p:nvPr/>
        </p:nvSpPr>
        <p:spPr>
          <a:xfrm>
            <a:off x="7780712" y="4900253"/>
            <a:ext cx="1988233" cy="400110"/>
          </a:xfrm>
          <a:prstGeom prst="rect">
            <a:avLst/>
          </a:prstGeom>
          <a:noFill/>
        </p:spPr>
        <p:txBody>
          <a:bodyPr wrap="square">
            <a:spAutoFit/>
          </a:bodyPr>
          <a:lstStyle/>
          <a:p>
            <a:pPr algn="ctr"/>
            <a:r>
              <a:rPr lang="en-US" sz="2000" b="1" dirty="0">
                <a:solidFill>
                  <a:schemeClr val="dk1"/>
                </a:solidFill>
                <a:latin typeface="Montserrat" panose="00000500000000000000" pitchFamily="2" charset="0"/>
                <a:ea typeface="Lato"/>
                <a:cs typeface="Lato"/>
                <a:sym typeface="Lato"/>
              </a:rPr>
              <a:t>Equipment</a:t>
            </a:r>
            <a:endParaRPr lang="es-CO" sz="2000" dirty="0">
              <a:latin typeface="Montserrat" panose="00000500000000000000" pitchFamily="2" charset="0"/>
            </a:endParaRPr>
          </a:p>
        </p:txBody>
      </p:sp>
    </p:spTree>
    <p:extLst>
      <p:ext uri="{BB962C8B-B14F-4D97-AF65-F5344CB8AC3E}">
        <p14:creationId xmlns:p14="http://schemas.microsoft.com/office/powerpoint/2010/main" val="3954154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2"/>
          <p:cNvSpPr txBox="1">
            <a:spLocks noGrp="1"/>
          </p:cNvSpPr>
          <p:nvPr>
            <p:ph type="title"/>
          </p:nvPr>
        </p:nvSpPr>
        <p:spPr>
          <a:xfrm>
            <a:off x="724019" y="231165"/>
            <a:ext cx="10743960" cy="698500"/>
          </a:xfrm>
          <a:prstGeom prst="rect">
            <a:avLst/>
          </a:prstGeom>
          <a:noFill/>
          <a:ln>
            <a:noFill/>
          </a:ln>
        </p:spPr>
        <p:txBody>
          <a:bodyPr spcFirstLastPara="1" vert="horz" wrap="square" lIns="121900" tIns="121900" rIns="121900" bIns="121900" rtlCol="0" anchor="t" anchorCtr="0">
            <a:noAutofit/>
          </a:bodyPr>
          <a:lstStyle/>
          <a:p>
            <a:r>
              <a:rPr lang="en-US" sz="3467" b="1" dirty="0">
                <a:solidFill>
                  <a:srgbClr val="042E86"/>
                </a:solidFill>
                <a:latin typeface="Montserrat" panose="00000500000000000000" pitchFamily="2" charset="0"/>
                <a:ea typeface="Arial"/>
                <a:cs typeface="Arial"/>
                <a:sym typeface="Arial"/>
              </a:rPr>
              <a:t>Training workshops organized by </a:t>
            </a:r>
            <a:r>
              <a:rPr lang="en-US" sz="3467" b="1" dirty="0" err="1">
                <a:solidFill>
                  <a:srgbClr val="042E86"/>
                </a:solidFill>
                <a:latin typeface="Montserrat" panose="00000500000000000000" pitchFamily="2" charset="0"/>
                <a:ea typeface="Arial"/>
                <a:cs typeface="Arial"/>
                <a:sym typeface="Arial"/>
              </a:rPr>
              <a:t>LatinCells</a:t>
            </a:r>
            <a:endParaRPr sz="3467" b="1" dirty="0">
              <a:solidFill>
                <a:srgbClr val="042E86"/>
              </a:solidFill>
              <a:latin typeface="Montserrat" panose="00000500000000000000" pitchFamily="2" charset="0"/>
              <a:ea typeface="Arial"/>
              <a:cs typeface="Arial"/>
              <a:sym typeface="Arial"/>
            </a:endParaRPr>
          </a:p>
        </p:txBody>
      </p:sp>
      <p:pic>
        <p:nvPicPr>
          <p:cNvPr id="423" name="Google Shape;423;p22"/>
          <p:cNvPicPr preferRelativeResize="0"/>
          <p:nvPr/>
        </p:nvPicPr>
        <p:blipFill rotWithShape="1">
          <a:blip r:embed="rId3">
            <a:alphaModFix/>
          </a:blip>
          <a:srcRect/>
          <a:stretch/>
        </p:blipFill>
        <p:spPr>
          <a:xfrm>
            <a:off x="1678744" y="929665"/>
            <a:ext cx="4320409" cy="5928335"/>
          </a:xfrm>
          <a:prstGeom prst="rect">
            <a:avLst/>
          </a:prstGeom>
          <a:noFill/>
          <a:ln>
            <a:noFill/>
          </a:ln>
        </p:spPr>
      </p:pic>
      <p:pic>
        <p:nvPicPr>
          <p:cNvPr id="424" name="Google Shape;424;p22"/>
          <p:cNvPicPr preferRelativeResize="0"/>
          <p:nvPr/>
        </p:nvPicPr>
        <p:blipFill rotWithShape="1">
          <a:blip r:embed="rId4">
            <a:alphaModFix/>
          </a:blip>
          <a:srcRect/>
          <a:stretch/>
        </p:blipFill>
        <p:spPr>
          <a:xfrm>
            <a:off x="6096000" y="929665"/>
            <a:ext cx="4320409" cy="5928335"/>
          </a:xfrm>
          <a:prstGeom prst="rect">
            <a:avLst/>
          </a:prstGeom>
          <a:noFill/>
          <a:ln>
            <a:noFill/>
          </a:ln>
        </p:spPr>
      </p:pic>
      <p:pic>
        <p:nvPicPr>
          <p:cNvPr id="425" name="Google Shape;425;p22" descr="Diagrama&#10;&#10;Descrição gerada automaticamente"/>
          <p:cNvPicPr preferRelativeResize="0"/>
          <p:nvPr/>
        </p:nvPicPr>
        <p:blipFill rotWithShape="1">
          <a:blip r:embed="rId5">
            <a:alphaModFix/>
          </a:blip>
          <a:srcRect l="71774" t="50181"/>
          <a:stretch/>
        </p:blipFill>
        <p:spPr>
          <a:xfrm>
            <a:off x="10513255" y="1628165"/>
            <a:ext cx="1228728" cy="1044127"/>
          </a:xfrm>
          <a:prstGeom prst="rect">
            <a:avLst/>
          </a:prstGeom>
          <a:noFill/>
          <a:ln>
            <a:noFill/>
          </a:ln>
        </p:spPr>
      </p:pic>
    </p:spTree>
    <p:extLst>
      <p:ext uri="{BB962C8B-B14F-4D97-AF65-F5344CB8AC3E}">
        <p14:creationId xmlns:p14="http://schemas.microsoft.com/office/powerpoint/2010/main" val="1756882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6DE9E6E-B3CA-3218-5BF8-58097E4612E4}"/>
              </a:ext>
            </a:extLst>
          </p:cNvPr>
          <p:cNvPicPr>
            <a:picLocks noChangeAspect="1"/>
          </p:cNvPicPr>
          <p:nvPr/>
        </p:nvPicPr>
        <p:blipFill>
          <a:blip r:embed="rId2"/>
          <a:stretch>
            <a:fillRect/>
          </a:stretch>
        </p:blipFill>
        <p:spPr>
          <a:xfrm>
            <a:off x="0" y="-29860"/>
            <a:ext cx="12192000" cy="6917719"/>
          </a:xfrm>
          <a:prstGeom prst="rect">
            <a:avLst/>
          </a:prstGeom>
        </p:spPr>
      </p:pic>
    </p:spTree>
    <p:extLst>
      <p:ext uri="{BB962C8B-B14F-4D97-AF65-F5344CB8AC3E}">
        <p14:creationId xmlns:p14="http://schemas.microsoft.com/office/powerpoint/2010/main" val="1015612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C20E5-3794-85EB-A887-E00B759D2D19}"/>
              </a:ext>
            </a:extLst>
          </p:cNvPr>
          <p:cNvSpPr>
            <a:spLocks noGrp="1"/>
          </p:cNvSpPr>
          <p:nvPr>
            <p:ph type="title"/>
          </p:nvPr>
        </p:nvSpPr>
        <p:spPr/>
        <p:txBody>
          <a:bodyPr/>
          <a:lstStyle/>
          <a:p>
            <a:pPr algn="ctr"/>
            <a:r>
              <a:rPr lang="en-US" b="1" dirty="0">
                <a:solidFill>
                  <a:srgbClr val="0070C0"/>
                </a:solidFill>
              </a:rPr>
              <a:t>Consorcio Human Cell Atlas (HCA).</a:t>
            </a:r>
            <a:endParaRPr lang="es-CO" b="1" dirty="0">
              <a:solidFill>
                <a:srgbClr val="0070C0"/>
              </a:solidFill>
            </a:endParaRPr>
          </a:p>
        </p:txBody>
      </p:sp>
      <p:sp>
        <p:nvSpPr>
          <p:cNvPr id="3" name="Marcador de contenido 2">
            <a:extLst>
              <a:ext uri="{FF2B5EF4-FFF2-40B4-BE49-F238E27FC236}">
                <a16:creationId xmlns:a16="http://schemas.microsoft.com/office/drawing/2014/main" id="{80BCBA5F-953D-FF2B-D635-BF71A3431D95}"/>
              </a:ext>
            </a:extLst>
          </p:cNvPr>
          <p:cNvSpPr>
            <a:spLocks noGrp="1"/>
          </p:cNvSpPr>
          <p:nvPr>
            <p:ph idx="1"/>
          </p:nvPr>
        </p:nvSpPr>
        <p:spPr/>
        <p:txBody>
          <a:bodyPr>
            <a:normAutofit/>
          </a:bodyPr>
          <a:lstStyle/>
          <a:p>
            <a:r>
              <a:rPr lang="es-ES" dirty="0"/>
              <a:t>Un esfuerzo colaborativo internacional cuyo objetivo es definir todos los tipos de células humanas en términos de sus patrones distintivos de expresión génica, sus estados fisiológicos, sus trayectorias de desarrollo y su ubicación.</a:t>
            </a:r>
            <a:endParaRPr lang="en-US" dirty="0"/>
          </a:p>
          <a:p>
            <a:r>
              <a:rPr lang="es-ES" dirty="0"/>
              <a:t>La metodología de </a:t>
            </a:r>
            <a:r>
              <a:rPr lang="es-ES" b="1" dirty="0"/>
              <a:t>Single-Cell RNA </a:t>
            </a:r>
            <a:r>
              <a:rPr lang="es-ES" b="1" dirty="0" err="1"/>
              <a:t>sequencing</a:t>
            </a:r>
            <a:r>
              <a:rPr lang="es-ES" b="1" dirty="0"/>
              <a:t> (</a:t>
            </a:r>
            <a:r>
              <a:rPr lang="es-ES" b="1" dirty="0" err="1"/>
              <a:t>scRNA-seq</a:t>
            </a:r>
            <a:r>
              <a:rPr lang="es-ES" b="1" dirty="0"/>
              <a:t>)</a:t>
            </a:r>
            <a:r>
              <a:rPr lang="es-ES" dirty="0"/>
              <a:t> permite analizar el transcriptoma completo de células individuales, identificando diferencias en expresión génica entre células que, en estudios convencionales “</a:t>
            </a:r>
            <a:r>
              <a:rPr lang="es-ES" dirty="0" err="1"/>
              <a:t>bulk</a:t>
            </a:r>
            <a:r>
              <a:rPr lang="es-ES" dirty="0"/>
              <a:t> RNA-</a:t>
            </a:r>
            <a:r>
              <a:rPr lang="es-ES" dirty="0" err="1"/>
              <a:t>seq</a:t>
            </a:r>
            <a:r>
              <a:rPr lang="es-ES" dirty="0"/>
              <a:t>”, aparecerían mezcladas.</a:t>
            </a:r>
            <a:endParaRPr lang="es-CO" dirty="0"/>
          </a:p>
          <a:p>
            <a:pPr marL="0" indent="0">
              <a:buNone/>
            </a:pPr>
            <a:endParaRPr lang="es-CO" dirty="0"/>
          </a:p>
        </p:txBody>
      </p:sp>
      <p:pic>
        <p:nvPicPr>
          <p:cNvPr id="4" name="Imagen 3">
            <a:extLst>
              <a:ext uri="{FF2B5EF4-FFF2-40B4-BE49-F238E27FC236}">
                <a16:creationId xmlns:a16="http://schemas.microsoft.com/office/drawing/2014/main" id="{D8B8EB07-2E92-8162-8DFA-E7EFE6EF8331}"/>
              </a:ext>
            </a:extLst>
          </p:cNvPr>
          <p:cNvPicPr>
            <a:picLocks noChangeAspect="1"/>
          </p:cNvPicPr>
          <p:nvPr/>
        </p:nvPicPr>
        <p:blipFill>
          <a:blip r:embed="rId2"/>
          <a:stretch>
            <a:fillRect/>
          </a:stretch>
        </p:blipFill>
        <p:spPr>
          <a:xfrm>
            <a:off x="11049000" y="42908"/>
            <a:ext cx="953282" cy="1169136"/>
          </a:xfrm>
          <a:prstGeom prst="rect">
            <a:avLst/>
          </a:prstGeom>
        </p:spPr>
      </p:pic>
      <p:pic>
        <p:nvPicPr>
          <p:cNvPr id="5" name="Imagen 4">
            <a:extLst>
              <a:ext uri="{FF2B5EF4-FFF2-40B4-BE49-F238E27FC236}">
                <a16:creationId xmlns:a16="http://schemas.microsoft.com/office/drawing/2014/main" id="{4DE00D0B-350E-3CCB-C255-3EB0F539D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39" y="48382"/>
            <a:ext cx="863714" cy="1216172"/>
          </a:xfrm>
          <a:prstGeom prst="rect">
            <a:avLst/>
          </a:prstGeom>
        </p:spPr>
      </p:pic>
    </p:spTree>
    <p:extLst>
      <p:ext uri="{BB962C8B-B14F-4D97-AF65-F5344CB8AC3E}">
        <p14:creationId xmlns:p14="http://schemas.microsoft.com/office/powerpoint/2010/main" val="3627790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upo de personas posando por un foto&#10;&#10;Descripción generada automáticamente">
            <a:extLst>
              <a:ext uri="{FF2B5EF4-FFF2-40B4-BE49-F238E27FC236}">
                <a16:creationId xmlns:a16="http://schemas.microsoft.com/office/drawing/2014/main" id="{285358E5-C7C5-9C36-815D-BF50E3029C6A}"/>
              </a:ext>
            </a:extLst>
          </p:cNvPr>
          <p:cNvPicPr>
            <a:picLocks noChangeAspect="1"/>
          </p:cNvPicPr>
          <p:nvPr/>
        </p:nvPicPr>
        <p:blipFill>
          <a:blip r:embed="rId2">
            <a:extLst>
              <a:ext uri="{28A0092B-C50C-407E-A947-70E740481C1C}">
                <a14:useLocalDpi xmlns:a14="http://schemas.microsoft.com/office/drawing/2010/main" val="0"/>
              </a:ext>
            </a:extLst>
          </a:blip>
          <a:srcRect t="3018" b="4071"/>
          <a:stretch>
            <a:fillRect/>
          </a:stretch>
        </p:blipFill>
        <p:spPr>
          <a:xfrm>
            <a:off x="48273" y="0"/>
            <a:ext cx="12095455" cy="6858000"/>
          </a:xfrm>
          <a:prstGeom prst="rect">
            <a:avLst/>
          </a:prstGeom>
        </p:spPr>
      </p:pic>
    </p:spTree>
    <p:extLst>
      <p:ext uri="{BB962C8B-B14F-4D97-AF65-F5344CB8AC3E}">
        <p14:creationId xmlns:p14="http://schemas.microsoft.com/office/powerpoint/2010/main" val="3563561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8" name="Google Shape;448;p25" descr="Un grupo de personas en frente de un edificio&#10;&#10;Descripción generada automáticamente"/>
          <p:cNvPicPr preferRelativeResize="0"/>
          <p:nvPr/>
        </p:nvPicPr>
        <p:blipFill rotWithShape="1">
          <a:blip r:embed="rId3">
            <a:alphaModFix/>
          </a:blip>
          <a:srcRect/>
          <a:stretch/>
        </p:blipFill>
        <p:spPr>
          <a:xfrm>
            <a:off x="1507067" y="406400"/>
            <a:ext cx="9110133" cy="5935163"/>
          </a:xfrm>
          <a:prstGeom prst="rect">
            <a:avLst/>
          </a:prstGeom>
          <a:noFill/>
          <a:ln>
            <a:noFill/>
          </a:ln>
        </p:spPr>
      </p:pic>
      <p:sp>
        <p:nvSpPr>
          <p:cNvPr id="449" name="Google Shape;449;p25"/>
          <p:cNvSpPr txBox="1"/>
          <p:nvPr/>
        </p:nvSpPr>
        <p:spPr>
          <a:xfrm>
            <a:off x="6164263" y="5092507"/>
            <a:ext cx="4070253" cy="1106659"/>
          </a:xfrm>
          <a:prstGeom prst="rect">
            <a:avLst/>
          </a:prstGeom>
          <a:noFill/>
          <a:ln>
            <a:noFill/>
          </a:ln>
        </p:spPr>
        <p:txBody>
          <a:bodyPr spcFirstLastPara="1" wrap="square" lIns="121900" tIns="121900" rIns="121900" bIns="121900" anchor="t" anchorCtr="0">
            <a:noAutofit/>
          </a:bodyPr>
          <a:lstStyle/>
          <a:p>
            <a:pPr>
              <a:lnSpc>
                <a:spcPct val="115000"/>
              </a:lnSpc>
            </a:pPr>
            <a:r>
              <a:rPr lang="en-US" sz="1600" b="1" dirty="0">
                <a:solidFill>
                  <a:schemeClr val="dk1"/>
                </a:solidFill>
                <a:latin typeface="Montserrat" panose="00000500000000000000" pitchFamily="2" charset="0"/>
                <a:ea typeface="Lato"/>
                <a:cs typeface="Lato"/>
                <a:sym typeface="Lato"/>
              </a:rPr>
              <a:t>100% LATAM team</a:t>
            </a:r>
            <a:endParaRPr sz="1600" dirty="0">
              <a:latin typeface="Montserrat" panose="00000500000000000000" pitchFamily="2" charset="0"/>
            </a:endParaRPr>
          </a:p>
          <a:p>
            <a:pPr>
              <a:lnSpc>
                <a:spcPct val="115000"/>
              </a:lnSpc>
            </a:pPr>
            <a:r>
              <a:rPr lang="en-US" sz="1600" b="1" dirty="0">
                <a:solidFill>
                  <a:schemeClr val="dk1"/>
                </a:solidFill>
                <a:latin typeface="Montserrat" panose="00000500000000000000" pitchFamily="2" charset="0"/>
                <a:ea typeface="Lato"/>
                <a:cs typeface="Lato"/>
                <a:sym typeface="Lato"/>
              </a:rPr>
              <a:t>100% Local institutions</a:t>
            </a:r>
            <a:endParaRPr sz="1600" dirty="0">
              <a:latin typeface="Montserrat" panose="00000500000000000000" pitchFamily="2" charset="0"/>
            </a:endParaRPr>
          </a:p>
          <a:p>
            <a:pPr>
              <a:lnSpc>
                <a:spcPct val="115000"/>
              </a:lnSpc>
            </a:pPr>
            <a:r>
              <a:rPr lang="en-US" sz="1600" b="1" dirty="0">
                <a:solidFill>
                  <a:schemeClr val="dk1"/>
                </a:solidFill>
                <a:latin typeface="Montserrat" panose="00000500000000000000" pitchFamily="2" charset="0"/>
                <a:ea typeface="Lato"/>
                <a:cs typeface="Lato"/>
                <a:sym typeface="Lato"/>
              </a:rPr>
              <a:t>100% Research within the region</a:t>
            </a:r>
            <a:endParaRPr sz="1600" dirty="0">
              <a:latin typeface="Montserrat" panose="00000500000000000000" pitchFamily="2" charset="0"/>
            </a:endParaRPr>
          </a:p>
          <a:p>
            <a:pPr>
              <a:lnSpc>
                <a:spcPct val="115000"/>
              </a:lnSpc>
            </a:pPr>
            <a:endParaRPr sz="2400" b="1" dirty="0">
              <a:solidFill>
                <a:schemeClr val="dk1"/>
              </a:solidFill>
              <a:latin typeface="Lato"/>
              <a:ea typeface="Lato"/>
              <a:cs typeface="Lato"/>
              <a:sym typeface="Lato"/>
            </a:endParaRPr>
          </a:p>
          <a:p>
            <a:pPr>
              <a:lnSpc>
                <a:spcPct val="115000"/>
              </a:lnSpc>
            </a:pPr>
            <a:endParaRPr sz="2400" b="1" dirty="0">
              <a:solidFill>
                <a:schemeClr val="dk1"/>
              </a:solidFill>
              <a:latin typeface="Lato"/>
              <a:ea typeface="Lato"/>
              <a:cs typeface="Lato"/>
              <a:sym typeface="Lato"/>
            </a:endParaRPr>
          </a:p>
          <a:p>
            <a:pPr>
              <a:lnSpc>
                <a:spcPct val="115000"/>
              </a:lnSpc>
            </a:pPr>
            <a:endParaRPr sz="1467" dirty="0">
              <a:solidFill>
                <a:schemeClr val="dk1"/>
              </a:solidFill>
              <a:latin typeface="Lato Light"/>
              <a:ea typeface="Lato Light"/>
              <a:cs typeface="Lato Light"/>
              <a:sym typeface="Lato Light"/>
            </a:endParaRPr>
          </a:p>
          <a:p>
            <a:pPr>
              <a:lnSpc>
                <a:spcPct val="115000"/>
              </a:lnSpc>
            </a:pPr>
            <a:br>
              <a:rPr lang="en-US" sz="1467" dirty="0">
                <a:solidFill>
                  <a:schemeClr val="dk1"/>
                </a:solidFill>
                <a:latin typeface="Lato Light"/>
                <a:ea typeface="Lato Light"/>
                <a:cs typeface="Lato Light"/>
                <a:sym typeface="Lato Light"/>
              </a:rPr>
            </a:br>
            <a:endParaRPr sz="2400" dirty="0">
              <a:solidFill>
                <a:schemeClr val="dk1"/>
              </a:solidFill>
              <a:latin typeface="Lato Light"/>
              <a:ea typeface="Lato Light"/>
              <a:cs typeface="Lato Light"/>
              <a:sym typeface="Lato Light"/>
            </a:endParaRPr>
          </a:p>
        </p:txBody>
      </p:sp>
      <p:sp>
        <p:nvSpPr>
          <p:cNvPr id="450" name="Google Shape;450;p25"/>
          <p:cNvSpPr txBox="1"/>
          <p:nvPr/>
        </p:nvSpPr>
        <p:spPr>
          <a:xfrm>
            <a:off x="1897389" y="516438"/>
            <a:ext cx="6302000" cy="1473949"/>
          </a:xfrm>
          <a:prstGeom prst="rect">
            <a:avLst/>
          </a:prstGeom>
          <a:noFill/>
          <a:ln>
            <a:noFill/>
          </a:ln>
          <a:effectLst>
            <a:outerShdw blurRad="50800" dist="38100" algn="l" rotWithShape="0">
              <a:prstClr val="black">
                <a:alpha val="40000"/>
              </a:prstClr>
            </a:outerShdw>
          </a:effectLst>
        </p:spPr>
        <p:txBody>
          <a:bodyPr spcFirstLastPara="1" wrap="square" lIns="121900" tIns="121900" rIns="121900" bIns="121900" anchor="t" anchorCtr="0">
            <a:noAutofit/>
          </a:bodyPr>
          <a:lstStyle/>
          <a:p>
            <a:pPr>
              <a:buClr>
                <a:schemeClr val="dk1"/>
              </a:buClr>
              <a:buSzPts val="1100"/>
            </a:pPr>
            <a:r>
              <a:rPr lang="en-US" sz="8800" b="1" dirty="0">
                <a:solidFill>
                  <a:srgbClr val="042E86"/>
                </a:solidFill>
                <a:latin typeface="Montserrat" panose="00000500000000000000" pitchFamily="2" charset="0"/>
                <a:sym typeface="Arial"/>
              </a:rPr>
              <a:t>Thanks!</a:t>
            </a:r>
            <a:endParaRPr sz="5333" b="1" dirty="0">
              <a:solidFill>
                <a:srgbClr val="042E86"/>
              </a:solidFill>
              <a:latin typeface="Montserrat" panose="00000500000000000000" pitchFamily="2" charset="0"/>
              <a:sym typeface="Arial"/>
            </a:endParaRPr>
          </a:p>
        </p:txBody>
      </p:sp>
    </p:spTree>
    <p:extLst>
      <p:ext uri="{BB962C8B-B14F-4D97-AF65-F5344CB8AC3E}">
        <p14:creationId xmlns:p14="http://schemas.microsoft.com/office/powerpoint/2010/main" val="2838455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4BF1-D6A2-C423-3602-3C8DBA4477FE}"/>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0C4146F-2B06-B229-3816-66BA58A4BCA7}"/>
              </a:ext>
            </a:extLst>
          </p:cNvPr>
          <p:cNvSpPr txBox="1"/>
          <p:nvPr/>
        </p:nvSpPr>
        <p:spPr>
          <a:xfrm>
            <a:off x="458354" y="1562100"/>
            <a:ext cx="10209646" cy="461665"/>
          </a:xfrm>
          <a:prstGeom prst="rect">
            <a:avLst/>
          </a:prstGeom>
          <a:noFill/>
        </p:spPr>
        <p:txBody>
          <a:bodyPr wrap="square" rtlCol="0">
            <a:spAutoFit/>
          </a:bodyPr>
          <a:lstStyle/>
          <a:p>
            <a:pPr algn="ctr"/>
            <a:r>
              <a:rPr lang="es-CO" sz="2000" b="1" dirty="0">
                <a:solidFill>
                  <a:srgbClr val="009D7E"/>
                </a:solidFill>
                <a:latin typeface="Arial" panose="020B0604020202020204" pitchFamily="34" charset="0"/>
                <a:cs typeface="Arial" panose="020B0604020202020204" pitchFamily="34" charset="0"/>
              </a:rPr>
              <a:t>	</a:t>
            </a:r>
            <a:r>
              <a:rPr lang="es-CO" sz="2400" b="1" dirty="0">
                <a:solidFill>
                  <a:srgbClr val="0070C0"/>
                </a:solidFill>
                <a:latin typeface="Arial" panose="020B0604020202020204" pitchFamily="34" charset="0"/>
                <a:cs typeface="Arial" panose="020B0604020202020204" pitchFamily="34" charset="0"/>
              </a:rPr>
              <a:t>AGRADECIMIENTOS</a:t>
            </a:r>
          </a:p>
        </p:txBody>
      </p:sp>
      <p:sp>
        <p:nvSpPr>
          <p:cNvPr id="3" name="CuadroTexto 2">
            <a:extLst>
              <a:ext uri="{FF2B5EF4-FFF2-40B4-BE49-F238E27FC236}">
                <a16:creationId xmlns:a16="http://schemas.microsoft.com/office/drawing/2014/main" id="{10E7E2D6-101F-2A2F-B51C-5DB6EACB1966}"/>
              </a:ext>
            </a:extLst>
          </p:cNvPr>
          <p:cNvSpPr txBox="1"/>
          <p:nvPr/>
        </p:nvSpPr>
        <p:spPr>
          <a:xfrm>
            <a:off x="526211" y="2543175"/>
            <a:ext cx="6655639" cy="553998"/>
          </a:xfrm>
          <a:prstGeom prst="rect">
            <a:avLst/>
          </a:prstGeom>
          <a:noFill/>
        </p:spPr>
        <p:txBody>
          <a:bodyPr wrap="square" rtlCol="0">
            <a:spAutoFit/>
          </a:bodyPr>
          <a:lstStyle/>
          <a:p>
            <a:pPr algn="just"/>
            <a:endParaRPr lang="es-ES" sz="1400" dirty="0">
              <a:solidFill>
                <a:srgbClr val="787775"/>
              </a:solidFill>
              <a:latin typeface="Arial" panose="020B0604020202020204" pitchFamily="34" charset="0"/>
              <a:cs typeface="Arial" panose="020B0604020202020204" pitchFamily="34" charset="0"/>
            </a:endParaRPr>
          </a:p>
          <a:p>
            <a:pPr algn="just"/>
            <a:endParaRPr lang="es-ES" sz="1600" dirty="0">
              <a:solidFill>
                <a:srgbClr val="787775"/>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B90494AA-A3A8-A0DB-F9DE-C055ACF5C81B}"/>
              </a:ext>
            </a:extLst>
          </p:cNvPr>
          <p:cNvPicPr>
            <a:picLocks noChangeAspect="1"/>
          </p:cNvPicPr>
          <p:nvPr/>
        </p:nvPicPr>
        <p:blipFill>
          <a:blip r:embed="rId3"/>
          <a:stretch>
            <a:fillRect/>
          </a:stretch>
        </p:blipFill>
        <p:spPr>
          <a:xfrm>
            <a:off x="373811" y="2399706"/>
            <a:ext cx="1435919" cy="1978052"/>
          </a:xfrm>
          <a:prstGeom prst="rect">
            <a:avLst/>
          </a:prstGeom>
        </p:spPr>
      </p:pic>
      <p:pic>
        <p:nvPicPr>
          <p:cNvPr id="9" name="Imagen 8">
            <a:extLst>
              <a:ext uri="{FF2B5EF4-FFF2-40B4-BE49-F238E27FC236}">
                <a16:creationId xmlns:a16="http://schemas.microsoft.com/office/drawing/2014/main" id="{CF7A387D-69B1-BBEC-7643-6EE5B9F9077F}"/>
              </a:ext>
            </a:extLst>
          </p:cNvPr>
          <p:cNvPicPr>
            <a:picLocks noChangeAspect="1"/>
          </p:cNvPicPr>
          <p:nvPr/>
        </p:nvPicPr>
        <p:blipFill>
          <a:blip r:embed="rId4"/>
          <a:stretch>
            <a:fillRect/>
          </a:stretch>
        </p:blipFill>
        <p:spPr>
          <a:xfrm>
            <a:off x="7138209" y="2749504"/>
            <a:ext cx="2505673" cy="1390008"/>
          </a:xfrm>
          <a:prstGeom prst="rect">
            <a:avLst/>
          </a:prstGeom>
        </p:spPr>
      </p:pic>
      <p:pic>
        <p:nvPicPr>
          <p:cNvPr id="10" name="Imagen 9">
            <a:extLst>
              <a:ext uri="{FF2B5EF4-FFF2-40B4-BE49-F238E27FC236}">
                <a16:creationId xmlns:a16="http://schemas.microsoft.com/office/drawing/2014/main" id="{03C9AC84-3C49-1C81-F781-DE99ACE87582}"/>
              </a:ext>
            </a:extLst>
          </p:cNvPr>
          <p:cNvPicPr>
            <a:picLocks noChangeAspect="1"/>
          </p:cNvPicPr>
          <p:nvPr/>
        </p:nvPicPr>
        <p:blipFill>
          <a:blip r:embed="rId5"/>
          <a:stretch>
            <a:fillRect/>
          </a:stretch>
        </p:blipFill>
        <p:spPr>
          <a:xfrm>
            <a:off x="4885927" y="2365142"/>
            <a:ext cx="1902645" cy="2536860"/>
          </a:xfrm>
          <a:prstGeom prst="rect">
            <a:avLst/>
          </a:prstGeom>
        </p:spPr>
      </p:pic>
      <p:sp>
        <p:nvSpPr>
          <p:cNvPr id="11" name="CuadroTexto 10">
            <a:extLst>
              <a:ext uri="{FF2B5EF4-FFF2-40B4-BE49-F238E27FC236}">
                <a16:creationId xmlns:a16="http://schemas.microsoft.com/office/drawing/2014/main" id="{8B62DB6F-2981-CC59-0760-427BA8341AEF}"/>
              </a:ext>
            </a:extLst>
          </p:cNvPr>
          <p:cNvSpPr txBox="1"/>
          <p:nvPr/>
        </p:nvSpPr>
        <p:spPr>
          <a:xfrm>
            <a:off x="287866" y="5257800"/>
            <a:ext cx="11275483" cy="369332"/>
          </a:xfrm>
          <a:prstGeom prst="rect">
            <a:avLst/>
          </a:prstGeom>
          <a:noFill/>
        </p:spPr>
        <p:txBody>
          <a:bodyPr wrap="square" rtlCol="0">
            <a:spAutoFit/>
          </a:bodyPr>
          <a:lstStyle/>
          <a:p>
            <a:pPr algn="ctr"/>
            <a:r>
              <a:rPr lang="es-CO" dirty="0"/>
              <a:t>Y a todas las comunidades indígenas. </a:t>
            </a:r>
          </a:p>
        </p:txBody>
      </p:sp>
      <p:pic>
        <p:nvPicPr>
          <p:cNvPr id="4" name="Google Shape;345;p17">
            <a:extLst>
              <a:ext uri="{FF2B5EF4-FFF2-40B4-BE49-F238E27FC236}">
                <a16:creationId xmlns:a16="http://schemas.microsoft.com/office/drawing/2014/main" id="{FC42E179-7495-6CC2-F116-857A9E3814AC}"/>
              </a:ext>
            </a:extLst>
          </p:cNvPr>
          <p:cNvPicPr preferRelativeResize="0"/>
          <p:nvPr/>
        </p:nvPicPr>
        <p:blipFill rotWithShape="1">
          <a:blip r:embed="rId6">
            <a:alphaModFix/>
          </a:blip>
          <a:srcRect/>
          <a:stretch/>
        </p:blipFill>
        <p:spPr>
          <a:xfrm>
            <a:off x="9993519" y="2843418"/>
            <a:ext cx="1824670" cy="1171163"/>
          </a:xfrm>
          <a:prstGeom prst="rect">
            <a:avLst/>
          </a:prstGeom>
          <a:noFill/>
          <a:ln>
            <a:noFill/>
          </a:ln>
        </p:spPr>
      </p:pic>
      <p:pic>
        <p:nvPicPr>
          <p:cNvPr id="6" name="Imagen 5">
            <a:extLst>
              <a:ext uri="{FF2B5EF4-FFF2-40B4-BE49-F238E27FC236}">
                <a16:creationId xmlns:a16="http://schemas.microsoft.com/office/drawing/2014/main" id="{7318003B-A3F6-8491-87C0-B0C0F67DA091}"/>
              </a:ext>
            </a:extLst>
          </p:cNvPr>
          <p:cNvPicPr>
            <a:picLocks noChangeAspect="1"/>
          </p:cNvPicPr>
          <p:nvPr/>
        </p:nvPicPr>
        <p:blipFill>
          <a:blip r:embed="rId7"/>
          <a:stretch>
            <a:fillRect/>
          </a:stretch>
        </p:blipFill>
        <p:spPr>
          <a:xfrm>
            <a:off x="2445935" y="2399706"/>
            <a:ext cx="1684868" cy="2011526"/>
          </a:xfrm>
          <a:prstGeom prst="rect">
            <a:avLst/>
          </a:prstGeom>
        </p:spPr>
      </p:pic>
    </p:spTree>
    <p:extLst>
      <p:ext uri="{BB962C8B-B14F-4D97-AF65-F5344CB8AC3E}">
        <p14:creationId xmlns:p14="http://schemas.microsoft.com/office/powerpoint/2010/main" val="2930988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C9C99A-CA77-E506-1659-0214F27D93CB}"/>
              </a:ext>
            </a:extLst>
          </p:cNvPr>
          <p:cNvPicPr>
            <a:picLocks noChangeAspect="1"/>
          </p:cNvPicPr>
          <p:nvPr/>
        </p:nvPicPr>
        <p:blipFill>
          <a:blip r:embed="rId2"/>
          <a:stretch>
            <a:fillRect/>
          </a:stretch>
        </p:blipFill>
        <p:spPr>
          <a:xfrm>
            <a:off x="7171707" y="812800"/>
            <a:ext cx="4963312" cy="4893733"/>
          </a:xfrm>
          <a:prstGeom prst="rect">
            <a:avLst/>
          </a:prstGeom>
        </p:spPr>
      </p:pic>
      <p:pic>
        <p:nvPicPr>
          <p:cNvPr id="5" name="Imagen 4">
            <a:extLst>
              <a:ext uri="{FF2B5EF4-FFF2-40B4-BE49-F238E27FC236}">
                <a16:creationId xmlns:a16="http://schemas.microsoft.com/office/drawing/2014/main" id="{06A54259-B5F2-E394-D298-6A6D722CC09C}"/>
              </a:ext>
            </a:extLst>
          </p:cNvPr>
          <p:cNvPicPr>
            <a:picLocks noChangeAspect="1"/>
          </p:cNvPicPr>
          <p:nvPr/>
        </p:nvPicPr>
        <p:blipFill>
          <a:blip r:embed="rId3"/>
          <a:stretch>
            <a:fillRect/>
          </a:stretch>
        </p:blipFill>
        <p:spPr>
          <a:xfrm>
            <a:off x="284729" y="1354448"/>
            <a:ext cx="6781285" cy="3810436"/>
          </a:xfrm>
          <a:prstGeom prst="rect">
            <a:avLst/>
          </a:prstGeom>
        </p:spPr>
      </p:pic>
    </p:spTree>
    <p:extLst>
      <p:ext uri="{BB962C8B-B14F-4D97-AF65-F5344CB8AC3E}">
        <p14:creationId xmlns:p14="http://schemas.microsoft.com/office/powerpoint/2010/main" val="1476813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DA39CC-1CFE-F65C-4961-4C50CC62EA97}"/>
              </a:ext>
            </a:extLst>
          </p:cNvPr>
          <p:cNvSpPr>
            <a:spLocks noGrp="1"/>
          </p:cNvSpPr>
          <p:nvPr>
            <p:ph type="title"/>
          </p:nvPr>
        </p:nvSpPr>
        <p:spPr/>
        <p:txBody>
          <a:bodyPr/>
          <a:lstStyle/>
          <a:p>
            <a:pPr algn="ctr"/>
            <a:r>
              <a:rPr lang="es-CO" b="1" dirty="0">
                <a:solidFill>
                  <a:srgbClr val="0070C0"/>
                </a:solidFill>
              </a:rPr>
              <a:t>Project </a:t>
            </a:r>
            <a:r>
              <a:rPr lang="es-CO" b="1" dirty="0" err="1">
                <a:solidFill>
                  <a:srgbClr val="0070C0"/>
                </a:solidFill>
              </a:rPr>
              <a:t>Overview</a:t>
            </a:r>
            <a:endParaRPr lang="es-CO" b="1" dirty="0">
              <a:solidFill>
                <a:srgbClr val="0070C0"/>
              </a:solidFill>
            </a:endParaRPr>
          </a:p>
        </p:txBody>
      </p:sp>
      <p:sp>
        <p:nvSpPr>
          <p:cNvPr id="3" name="Marcador de contenido 2">
            <a:extLst>
              <a:ext uri="{FF2B5EF4-FFF2-40B4-BE49-F238E27FC236}">
                <a16:creationId xmlns:a16="http://schemas.microsoft.com/office/drawing/2014/main" id="{C26D0C13-6D36-014B-20C1-B33FA528DD23}"/>
              </a:ext>
            </a:extLst>
          </p:cNvPr>
          <p:cNvSpPr>
            <a:spLocks noGrp="1"/>
          </p:cNvSpPr>
          <p:nvPr>
            <p:ph sz="half" idx="1"/>
          </p:nvPr>
        </p:nvSpPr>
        <p:spPr/>
        <p:txBody>
          <a:bodyPr>
            <a:normAutofit fontScale="47500" lnSpcReduction="20000"/>
          </a:bodyPr>
          <a:lstStyle/>
          <a:p>
            <a:pPr marL="0" lvl="0" indent="0">
              <a:lnSpc>
                <a:spcPct val="100000"/>
              </a:lnSpc>
              <a:spcBef>
                <a:spcPts val="0"/>
              </a:spcBef>
              <a:buSzPts val="1400"/>
              <a:buNone/>
            </a:pPr>
            <a:endParaRPr lang="en-US" dirty="0"/>
          </a:p>
          <a:p>
            <a:pPr marL="0" lvl="0" indent="0">
              <a:lnSpc>
                <a:spcPct val="100000"/>
              </a:lnSpc>
              <a:spcBef>
                <a:spcPts val="0"/>
              </a:spcBef>
              <a:buSzPts val="1400"/>
              <a:buNone/>
            </a:pPr>
            <a:endParaRPr lang="en-US" dirty="0"/>
          </a:p>
          <a:p>
            <a:endParaRPr lang="es-CO" dirty="0"/>
          </a:p>
        </p:txBody>
      </p:sp>
      <p:sp>
        <p:nvSpPr>
          <p:cNvPr id="4" name="Marcador de contenido 3">
            <a:extLst>
              <a:ext uri="{FF2B5EF4-FFF2-40B4-BE49-F238E27FC236}">
                <a16:creationId xmlns:a16="http://schemas.microsoft.com/office/drawing/2014/main" id="{C483D8BC-1907-5CC8-1E99-42187CB24971}"/>
              </a:ext>
            </a:extLst>
          </p:cNvPr>
          <p:cNvSpPr>
            <a:spLocks noGrp="1"/>
          </p:cNvSpPr>
          <p:nvPr>
            <p:ph sz="half" idx="2"/>
          </p:nvPr>
        </p:nvSpPr>
        <p:spPr/>
        <p:txBody>
          <a:bodyPr>
            <a:normAutofit fontScale="47500" lnSpcReduction="20000"/>
          </a:bodyPr>
          <a:lstStyle/>
          <a:p>
            <a:pPr marL="0" lvl="0" indent="0">
              <a:lnSpc>
                <a:spcPct val="100000"/>
              </a:lnSpc>
              <a:spcBef>
                <a:spcPts val="0"/>
              </a:spcBef>
              <a:buSzPts val="1400"/>
              <a:buNone/>
            </a:pPr>
            <a:r>
              <a:rPr lang="en-US" sz="2900" b="1" dirty="0"/>
              <a:t>1. Single-cell RNA profiling of immune cell-types across Latin American populations</a:t>
            </a:r>
          </a:p>
          <a:p>
            <a:pPr marL="0" lvl="0" indent="0">
              <a:lnSpc>
                <a:spcPct val="100000"/>
              </a:lnSpc>
              <a:spcBef>
                <a:spcPts val="0"/>
              </a:spcBef>
              <a:buSzPts val="1400"/>
              <a:buNone/>
            </a:pPr>
            <a:r>
              <a:rPr lang="en-US" sz="2900" dirty="0"/>
              <a:t>Generate a comprehensive gene expression map of blood immune cells from diverse Native American and Latino populations of mixed ancestry, created through the analysis of peripheral blood samples from diverse populations.</a:t>
            </a:r>
          </a:p>
          <a:p>
            <a:pPr marL="0" lvl="0" indent="0">
              <a:lnSpc>
                <a:spcPct val="100000"/>
              </a:lnSpc>
              <a:spcBef>
                <a:spcPts val="0"/>
              </a:spcBef>
              <a:buSzPts val="1400"/>
              <a:buNone/>
            </a:pPr>
            <a:endParaRPr lang="en-US" sz="2900" dirty="0"/>
          </a:p>
          <a:p>
            <a:pPr marL="0" lvl="0" indent="0">
              <a:lnSpc>
                <a:spcPct val="100000"/>
              </a:lnSpc>
              <a:spcBef>
                <a:spcPts val="0"/>
              </a:spcBef>
              <a:buSzPts val="1400"/>
              <a:buNone/>
            </a:pPr>
            <a:r>
              <a:rPr lang="en-US" sz="2900" dirty="0"/>
              <a:t> </a:t>
            </a:r>
            <a:r>
              <a:rPr lang="en-US" sz="2900" b="1" dirty="0"/>
              <a:t>2. Creating a new HCA bionetwork focused in gallbladder</a:t>
            </a:r>
          </a:p>
          <a:p>
            <a:pPr marL="0" lvl="0" indent="0">
              <a:lnSpc>
                <a:spcPct val="100000"/>
              </a:lnSpc>
              <a:spcBef>
                <a:spcPts val="0"/>
              </a:spcBef>
              <a:buSzPts val="1400"/>
              <a:buNone/>
            </a:pPr>
            <a:r>
              <a:rPr lang="en-US" sz="2900" dirty="0"/>
              <a:t>Gallbladder samples from both Aymara and Mapuche ethnic groups from Chile will be collected from prophylactic cholecystectomies routinely performed due to the increased risk of gallbladder cancer in people with gallstones. Single-cell gene expression will be compared between both ancestries to create a baseline assessment for future studies accounting for regional genetic diversity associated with indigenous ancestry. A first gene expression map of cells from this organ will be generate and it will constitute a new HCA bionetwork.</a:t>
            </a:r>
          </a:p>
          <a:p>
            <a:pPr marL="0" lvl="0" indent="0">
              <a:lnSpc>
                <a:spcPct val="100000"/>
              </a:lnSpc>
              <a:spcBef>
                <a:spcPts val="0"/>
              </a:spcBef>
              <a:buSzPts val="1400"/>
              <a:buNone/>
            </a:pPr>
            <a:endParaRPr lang="en-US" sz="2900" b="1" dirty="0"/>
          </a:p>
          <a:p>
            <a:pPr marL="0" lvl="0" indent="0">
              <a:lnSpc>
                <a:spcPct val="100000"/>
              </a:lnSpc>
              <a:spcBef>
                <a:spcPts val="0"/>
              </a:spcBef>
              <a:buSzPts val="1400"/>
              <a:buNone/>
            </a:pPr>
            <a:r>
              <a:rPr lang="en-US" sz="2900" b="1" dirty="0"/>
              <a:t>3. Create a Latin American community portal for single-cell information, data sharing and visualization</a:t>
            </a:r>
          </a:p>
          <a:p>
            <a:pPr marL="0" lvl="0" indent="0">
              <a:lnSpc>
                <a:spcPct val="100000"/>
              </a:lnSpc>
              <a:spcBef>
                <a:spcPts val="0"/>
              </a:spcBef>
              <a:buSzPts val="1400"/>
              <a:buNone/>
            </a:pPr>
            <a:r>
              <a:rPr lang="en-US" sz="2900" dirty="0"/>
              <a:t>The proposed portal will cover different audiences and aspects of science communication, engagement, and training, based on </a:t>
            </a:r>
            <a:r>
              <a:rPr lang="en-US" sz="2900" dirty="0" err="1"/>
              <a:t>scRNA</a:t>
            </a:r>
            <a:r>
              <a:rPr lang="en-US" sz="2900" dirty="0"/>
              <a:t>-seq datasets from Latin </a:t>
            </a:r>
            <a:r>
              <a:rPr lang="en-US" sz="2900" dirty="0" err="1"/>
              <a:t>Amercia</a:t>
            </a:r>
            <a:r>
              <a:rPr lang="en-US" sz="2900" dirty="0"/>
              <a:t> created during </a:t>
            </a:r>
            <a:r>
              <a:rPr lang="en-US" dirty="0"/>
              <a:t>this project. </a:t>
            </a:r>
          </a:p>
          <a:p>
            <a:endParaRPr lang="es-CO" dirty="0"/>
          </a:p>
        </p:txBody>
      </p:sp>
      <p:pic>
        <p:nvPicPr>
          <p:cNvPr id="7" name="Imagen 6">
            <a:extLst>
              <a:ext uri="{FF2B5EF4-FFF2-40B4-BE49-F238E27FC236}">
                <a16:creationId xmlns:a16="http://schemas.microsoft.com/office/drawing/2014/main" id="{DDAF6FE3-6C34-A45B-82DA-72AF54CA5863}"/>
              </a:ext>
            </a:extLst>
          </p:cNvPr>
          <p:cNvPicPr>
            <a:picLocks noChangeAspect="1"/>
          </p:cNvPicPr>
          <p:nvPr/>
        </p:nvPicPr>
        <p:blipFill>
          <a:blip r:embed="rId2"/>
          <a:stretch>
            <a:fillRect/>
          </a:stretch>
        </p:blipFill>
        <p:spPr>
          <a:xfrm>
            <a:off x="1870700" y="1980605"/>
            <a:ext cx="1956986" cy="3578662"/>
          </a:xfrm>
          <a:prstGeom prst="rect">
            <a:avLst/>
          </a:prstGeom>
        </p:spPr>
      </p:pic>
      <p:pic>
        <p:nvPicPr>
          <p:cNvPr id="10" name="Imagen 9">
            <a:extLst>
              <a:ext uri="{FF2B5EF4-FFF2-40B4-BE49-F238E27FC236}">
                <a16:creationId xmlns:a16="http://schemas.microsoft.com/office/drawing/2014/main" id="{48146093-953B-A796-900B-7A0E69301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4" y="42136"/>
            <a:ext cx="863714" cy="1216172"/>
          </a:xfrm>
          <a:prstGeom prst="rect">
            <a:avLst/>
          </a:prstGeom>
        </p:spPr>
      </p:pic>
      <p:sp>
        <p:nvSpPr>
          <p:cNvPr id="5" name="CuadroTexto 4">
            <a:extLst>
              <a:ext uri="{FF2B5EF4-FFF2-40B4-BE49-F238E27FC236}">
                <a16:creationId xmlns:a16="http://schemas.microsoft.com/office/drawing/2014/main" id="{7A99AFE3-33E3-07B1-583B-8070CA14B4DE}"/>
              </a:ext>
            </a:extLst>
          </p:cNvPr>
          <p:cNvSpPr txBox="1"/>
          <p:nvPr/>
        </p:nvSpPr>
        <p:spPr>
          <a:xfrm>
            <a:off x="1651001" y="5943600"/>
            <a:ext cx="3141132" cy="584775"/>
          </a:xfrm>
          <a:prstGeom prst="rect">
            <a:avLst/>
          </a:prstGeom>
          <a:noFill/>
        </p:spPr>
        <p:txBody>
          <a:bodyPr wrap="square" rtlCol="0">
            <a:spAutoFit/>
          </a:bodyPr>
          <a:lstStyle/>
          <a:p>
            <a:r>
              <a:rPr lang="en-US" sz="1400" dirty="0"/>
              <a:t>Lorenzo Bermejo et al, 2017</a:t>
            </a:r>
          </a:p>
          <a:p>
            <a:endParaRPr lang="es-CO" dirty="0"/>
          </a:p>
        </p:txBody>
      </p:sp>
      <p:pic>
        <p:nvPicPr>
          <p:cNvPr id="6" name="Imagen 5">
            <a:extLst>
              <a:ext uri="{FF2B5EF4-FFF2-40B4-BE49-F238E27FC236}">
                <a16:creationId xmlns:a16="http://schemas.microsoft.com/office/drawing/2014/main" id="{5E5ECF33-14DA-F6AF-7895-1FF299E15D68}"/>
              </a:ext>
            </a:extLst>
          </p:cNvPr>
          <p:cNvPicPr>
            <a:picLocks noChangeAspect="1"/>
          </p:cNvPicPr>
          <p:nvPr/>
        </p:nvPicPr>
        <p:blipFill>
          <a:blip r:embed="rId4"/>
          <a:stretch>
            <a:fillRect/>
          </a:stretch>
        </p:blipFill>
        <p:spPr>
          <a:xfrm>
            <a:off x="11120184" y="42136"/>
            <a:ext cx="953282" cy="1169136"/>
          </a:xfrm>
          <a:prstGeom prst="rect">
            <a:avLst/>
          </a:prstGeom>
        </p:spPr>
      </p:pic>
    </p:spTree>
    <p:extLst>
      <p:ext uri="{BB962C8B-B14F-4D97-AF65-F5344CB8AC3E}">
        <p14:creationId xmlns:p14="http://schemas.microsoft.com/office/powerpoint/2010/main" val="3309752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5DEE1-EAB9-BA67-D138-B1D269CD7598}"/>
              </a:ext>
            </a:extLst>
          </p:cNvPr>
          <p:cNvSpPr>
            <a:spLocks noGrp="1"/>
          </p:cNvSpPr>
          <p:nvPr>
            <p:ph type="title"/>
          </p:nvPr>
        </p:nvSpPr>
        <p:spPr>
          <a:xfrm>
            <a:off x="924560" y="772160"/>
            <a:ext cx="10429240" cy="918528"/>
          </a:xfrm>
        </p:spPr>
        <p:txBody>
          <a:bodyPr/>
          <a:lstStyle/>
          <a:p>
            <a:pPr algn="ctr"/>
            <a:r>
              <a:rPr lang="es-CO" b="1" dirty="0">
                <a:solidFill>
                  <a:srgbClr val="0070C0"/>
                </a:solidFill>
              </a:rPr>
              <a:t>Objetivos</a:t>
            </a:r>
          </a:p>
        </p:txBody>
      </p:sp>
      <p:sp>
        <p:nvSpPr>
          <p:cNvPr id="3" name="Marcador de contenido 2">
            <a:extLst>
              <a:ext uri="{FF2B5EF4-FFF2-40B4-BE49-F238E27FC236}">
                <a16:creationId xmlns:a16="http://schemas.microsoft.com/office/drawing/2014/main" id="{81000A23-6039-4D83-2E53-B89903B21B89}"/>
              </a:ext>
            </a:extLst>
          </p:cNvPr>
          <p:cNvSpPr>
            <a:spLocks noGrp="1"/>
          </p:cNvSpPr>
          <p:nvPr>
            <p:ph idx="1"/>
          </p:nvPr>
        </p:nvSpPr>
        <p:spPr>
          <a:xfrm>
            <a:off x="838200" y="2007779"/>
            <a:ext cx="10515600" cy="4485096"/>
          </a:xfrm>
        </p:spPr>
        <p:txBody>
          <a:bodyPr>
            <a:normAutofit fontScale="92500" lnSpcReduction="20000"/>
          </a:bodyPr>
          <a:lstStyle/>
          <a:p>
            <a:pPr lvl="0"/>
            <a:r>
              <a:rPr lang="es-CO" dirty="0"/>
              <a:t>General: </a:t>
            </a:r>
            <a:r>
              <a:rPr lang="es-ES" dirty="0"/>
              <a:t>1. Mapear la diversidad celular en América Latina, contribuyendo así al Human Cell Atlas.</a:t>
            </a:r>
            <a:endParaRPr lang="es-CO" dirty="0"/>
          </a:p>
          <a:p>
            <a:r>
              <a:rPr lang="es-CO" dirty="0"/>
              <a:t>Específicos: </a:t>
            </a:r>
          </a:p>
          <a:p>
            <a:pPr lvl="0"/>
            <a:r>
              <a:rPr lang="es-ES" dirty="0"/>
              <a:t>1. Estudiar diversidad genómica en pueblos nativos y mestizos latinoamericanos. </a:t>
            </a:r>
            <a:endParaRPr lang="es-CO" dirty="0"/>
          </a:p>
          <a:p>
            <a:pPr lvl="0"/>
            <a:r>
              <a:rPr lang="es-ES" dirty="0"/>
              <a:t>2. Estudiar niveles de expresión génica a nivel de células únicas del sistema inmune.</a:t>
            </a:r>
            <a:endParaRPr lang="es-CO" dirty="0"/>
          </a:p>
          <a:p>
            <a:pPr lvl="0"/>
            <a:r>
              <a:rPr lang="es-CO" dirty="0"/>
              <a:t>3. Entrenamiento avanzado de investigadores en tecnologías de análisis genómico y </a:t>
            </a:r>
            <a:r>
              <a:rPr lang="es-CO" dirty="0" err="1"/>
              <a:t>scRNAseq</a:t>
            </a:r>
            <a:r>
              <a:rPr lang="es-CO" dirty="0"/>
              <a:t> generando inclusión y capacidades de intercambio de datos entre investigadores latinos. </a:t>
            </a:r>
          </a:p>
          <a:p>
            <a:pPr lvl="0"/>
            <a:r>
              <a:rPr lang="es-CO" dirty="0"/>
              <a:t>4. Crear un portal para comunidad de América Latina para información de células únicas, compartir y  visualizar datos. </a:t>
            </a:r>
          </a:p>
          <a:p>
            <a:endParaRPr lang="es-CO" dirty="0"/>
          </a:p>
        </p:txBody>
      </p:sp>
      <p:pic>
        <p:nvPicPr>
          <p:cNvPr id="5" name="Imagen 4">
            <a:extLst>
              <a:ext uri="{FF2B5EF4-FFF2-40B4-BE49-F238E27FC236}">
                <a16:creationId xmlns:a16="http://schemas.microsoft.com/office/drawing/2014/main" id="{BABA4C66-82CA-531D-5994-5155471CD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6" y="15252"/>
            <a:ext cx="863714" cy="1216172"/>
          </a:xfrm>
          <a:prstGeom prst="rect">
            <a:avLst/>
          </a:prstGeom>
        </p:spPr>
      </p:pic>
      <p:pic>
        <p:nvPicPr>
          <p:cNvPr id="4" name="Imagen 3">
            <a:extLst>
              <a:ext uri="{FF2B5EF4-FFF2-40B4-BE49-F238E27FC236}">
                <a16:creationId xmlns:a16="http://schemas.microsoft.com/office/drawing/2014/main" id="{212033AA-D2DE-E239-B905-93E2CED0DCFB}"/>
              </a:ext>
            </a:extLst>
          </p:cNvPr>
          <p:cNvPicPr>
            <a:picLocks noChangeAspect="1"/>
          </p:cNvPicPr>
          <p:nvPr/>
        </p:nvPicPr>
        <p:blipFill>
          <a:blip r:embed="rId3"/>
          <a:stretch>
            <a:fillRect/>
          </a:stretch>
        </p:blipFill>
        <p:spPr>
          <a:xfrm>
            <a:off x="11177872" y="15252"/>
            <a:ext cx="953282" cy="1169136"/>
          </a:xfrm>
          <a:prstGeom prst="rect">
            <a:avLst/>
          </a:prstGeom>
        </p:spPr>
      </p:pic>
    </p:spTree>
    <p:extLst>
      <p:ext uri="{BB962C8B-B14F-4D97-AF65-F5344CB8AC3E}">
        <p14:creationId xmlns:p14="http://schemas.microsoft.com/office/powerpoint/2010/main" val="247884852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1167</TotalTime>
  <Words>1419</Words>
  <Application>Microsoft Office PowerPoint</Application>
  <PresentationFormat>Panorámica</PresentationFormat>
  <Paragraphs>172</Paragraphs>
  <Slides>62</Slides>
  <Notes>15</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62</vt:i4>
      </vt:variant>
    </vt:vector>
  </HeadingPairs>
  <TitlesOfParts>
    <vt:vector size="76" baseType="lpstr">
      <vt:lpstr>Aptos</vt:lpstr>
      <vt:lpstr>Aptos Display</vt:lpstr>
      <vt:lpstr>Arial</vt:lpstr>
      <vt:lpstr>Calibri</vt:lpstr>
      <vt:lpstr>Calibri Light</vt:lpstr>
      <vt:lpstr>Helvetica</vt:lpstr>
      <vt:lpstr>Helvetica Neue</vt:lpstr>
      <vt:lpstr>Lato</vt:lpstr>
      <vt:lpstr>Lato Light</vt:lpstr>
      <vt:lpstr>Montserrat</vt:lpstr>
      <vt:lpstr>Montserrat Medium</vt:lpstr>
      <vt:lpstr>Play</vt:lpstr>
      <vt:lpstr>Tema de Office</vt:lpstr>
      <vt:lpstr>1_Tema de Office</vt:lpstr>
      <vt:lpstr>   </vt:lpstr>
      <vt:lpstr>Presentación de PowerPoint</vt:lpstr>
      <vt:lpstr>Presentación de PowerPoint</vt:lpstr>
      <vt:lpstr>Colombia: gran riqueza étnica y cultural</vt:lpstr>
      <vt:lpstr>Enfoque Resumido</vt:lpstr>
      <vt:lpstr>Consorcio Human Cell Atlas (HCA).</vt:lpstr>
      <vt:lpstr>Presentación de PowerPoint</vt:lpstr>
      <vt:lpstr>Project Overview</vt:lpstr>
      <vt:lpstr>Objetivos</vt:lpstr>
      <vt:lpstr>TEAM LATINCELLS</vt:lpstr>
      <vt:lpstr>Equipo de Investigación</vt:lpstr>
      <vt:lpstr>Methodological Approach</vt:lpstr>
      <vt:lpstr>Genotipado</vt:lpstr>
      <vt:lpstr>Metodologías -scRNA-seq </vt:lpstr>
      <vt:lpstr>Presentación de PowerPoint</vt:lpstr>
      <vt:lpstr>Presentación de PowerPoint</vt:lpstr>
      <vt:lpstr>Presentación de PowerPoint</vt:lpstr>
      <vt:lpstr>Presentación de PowerPoint</vt:lpstr>
      <vt:lpstr>Presentación de PowerPoint</vt:lpstr>
      <vt:lpstr>    CEIS Univalle</vt:lpstr>
      <vt:lpstr>Community Engagement</vt:lpstr>
      <vt:lpstr>Presentación de PowerPoint</vt:lpstr>
      <vt:lpstr>Presentación de PowerPoint</vt:lpstr>
      <vt:lpstr>On-site PBMCs aislamiento y criopreservación</vt:lpstr>
      <vt:lpstr>Muestreo en Colombia: Estrategia</vt:lpstr>
      <vt:lpstr>Presentación de PowerPoint</vt:lpstr>
      <vt:lpstr>Presentación de PowerPoint</vt:lpstr>
      <vt:lpstr>Presentación de PowerPoint</vt:lpstr>
      <vt:lpstr>Presentación de PowerPoint</vt:lpstr>
      <vt:lpstr>Presentación de PowerPoint</vt:lpstr>
      <vt:lpstr> Piapocos - Vichada</vt:lpstr>
      <vt:lpstr>Reunión indígenas Pastos - Monopamba</vt:lpstr>
      <vt:lpstr>Presentación de PowerPoint</vt:lpstr>
      <vt:lpstr>Presentación de PowerPoint</vt:lpstr>
      <vt:lpstr>Presentación de PowerPoint</vt:lpstr>
      <vt:lpstr>Presentación de PowerPoint</vt:lpstr>
      <vt:lpstr>Presentación de PowerPoint</vt:lpstr>
      <vt:lpstr>Presentación de PowerPoint</vt:lpstr>
      <vt:lpstr>Fundamento</vt:lpstr>
      <vt:lpstr>Presentación de PowerPoint</vt:lpstr>
      <vt:lpstr>Presentación de PowerPoint</vt:lpstr>
      <vt:lpstr>Presentación de PowerPoint</vt:lpstr>
      <vt:lpstr>Presentación de PowerPoint</vt:lpstr>
      <vt:lpstr>Presentación de PowerPoint</vt:lpstr>
      <vt:lpstr>       Muestras Procesadas Latincells</vt:lpstr>
      <vt:lpstr>Panel de referencia utilizado para estimar las proporciones de ancestría genética Global Screening Array (GSA)</vt:lpstr>
      <vt:lpstr>Mapa de las regiones del panel de referencia</vt:lpstr>
      <vt:lpstr>Análisis de estructura poblacional utilizando admixture y % de ancestía (Piapoco)</vt:lpstr>
      <vt:lpstr>Análisis de estructura poblacional utilizando admixture y % de ancestría (Pastos)</vt:lpstr>
      <vt:lpstr>Análisis de estructura poblacional utilizando admixture y % de ancestía (Guajira)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Training workshops organized by LatinCells</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Guillermo Barreto</dc:creator>
  <cp:lastModifiedBy>Guillermo Barreto</cp:lastModifiedBy>
  <cp:revision>107</cp:revision>
  <dcterms:created xsi:type="dcterms:W3CDTF">2026-05-24T22:20:31Z</dcterms:created>
  <dcterms:modified xsi:type="dcterms:W3CDTF">2026-05-28T03:32:23Z</dcterms:modified>
</cp:coreProperties>
</file>