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6" r:id="rId7"/>
    <p:sldId id="262" r:id="rId8"/>
    <p:sldId id="263" r:id="rId9"/>
    <p:sldId id="272" r:id="rId10"/>
    <p:sldId id="273" r:id="rId11"/>
    <p:sldId id="269" r:id="rId12"/>
    <p:sldId id="259" r:id="rId13"/>
    <p:sldId id="275" r:id="rId14"/>
    <p:sldId id="274" r:id="rId15"/>
    <p:sldId id="2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cSld name="Título, objetos y text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7813"/>
            <a:ext cx="10972800" cy="1143000"/>
          </a:xfrm>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1"/>
            <a:ext cx="5384800" cy="4530725"/>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197600" y="1600201"/>
            <a:ext cx="5384800" cy="4530725"/>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4">
            <a:extLst>
              <a:ext uri="{FF2B5EF4-FFF2-40B4-BE49-F238E27FC236}">
                <a16:creationId xmlns:a16="http://schemas.microsoft.com/office/drawing/2014/main" id="{249F8C8D-B7DF-C190-C7F2-10B81C7E8E94}"/>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45">
            <a:extLst>
              <a:ext uri="{FF2B5EF4-FFF2-40B4-BE49-F238E27FC236}">
                <a16:creationId xmlns:a16="http://schemas.microsoft.com/office/drawing/2014/main" id="{34F07DB2-F7E7-E6F0-3085-174428813F59}"/>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46">
            <a:extLst>
              <a:ext uri="{FF2B5EF4-FFF2-40B4-BE49-F238E27FC236}">
                <a16:creationId xmlns:a16="http://schemas.microsoft.com/office/drawing/2014/main" id="{4FB2F44D-B783-860B-2DEC-0052EA7BE977}"/>
              </a:ext>
            </a:extLst>
          </p:cNvPr>
          <p:cNvSpPr>
            <a:spLocks noGrp="1" noChangeArrowheads="1"/>
          </p:cNvSpPr>
          <p:nvPr>
            <p:ph type="sldNum" sz="quarter" idx="12"/>
          </p:nvPr>
        </p:nvSpPr>
        <p:spPr>
          <a:ln/>
        </p:spPr>
        <p:txBody>
          <a:bodyPr/>
          <a:lstStyle>
            <a:lvl1pPr>
              <a:defRPr/>
            </a:lvl1pPr>
          </a:lstStyle>
          <a:p>
            <a:fld id="{6BB13139-C23D-4059-BE88-BB2CF2F2A7A0}" type="slidenum">
              <a:rPr lang="es-ES" altLang="es-ES"/>
              <a:pPr/>
              <a:t>‹Nº›</a:t>
            </a:fld>
            <a:endParaRPr lang="es-ES" altLang="es-ES"/>
          </a:p>
        </p:txBody>
      </p:sp>
    </p:spTree>
    <p:extLst>
      <p:ext uri="{BB962C8B-B14F-4D97-AF65-F5344CB8AC3E}">
        <p14:creationId xmlns:p14="http://schemas.microsoft.com/office/powerpoint/2010/main" val="13807010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7813"/>
            <a:ext cx="10972800" cy="1143000"/>
          </a:xfrm>
        </p:spPr>
        <p:txBody>
          <a:bodyPr/>
          <a:lstStyle/>
          <a:p>
            <a:r>
              <a:rPr lang="es-ES"/>
              <a:t>Haga clic para modificar el estilo de título del patrón</a:t>
            </a:r>
          </a:p>
        </p:txBody>
      </p:sp>
      <p:sp>
        <p:nvSpPr>
          <p:cNvPr id="3" name="2 Marcador de texto"/>
          <p:cNvSpPr>
            <a:spLocks noGrp="1"/>
          </p:cNvSpPr>
          <p:nvPr>
            <p:ph type="body" sz="half" idx="1"/>
          </p:nvPr>
        </p:nvSpPr>
        <p:spPr>
          <a:xfrm>
            <a:off x="609600" y="1600201"/>
            <a:ext cx="5384800" cy="4530725"/>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6197600" y="1600201"/>
            <a:ext cx="5384800" cy="4530725"/>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4">
            <a:extLst>
              <a:ext uri="{FF2B5EF4-FFF2-40B4-BE49-F238E27FC236}">
                <a16:creationId xmlns:a16="http://schemas.microsoft.com/office/drawing/2014/main" id="{A2CA434E-EFC5-7592-B631-A62E72556B73}"/>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45">
            <a:extLst>
              <a:ext uri="{FF2B5EF4-FFF2-40B4-BE49-F238E27FC236}">
                <a16:creationId xmlns:a16="http://schemas.microsoft.com/office/drawing/2014/main" id="{7441F214-5BBB-D38D-495E-DBD8E2FC82AF}"/>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46">
            <a:extLst>
              <a:ext uri="{FF2B5EF4-FFF2-40B4-BE49-F238E27FC236}">
                <a16:creationId xmlns:a16="http://schemas.microsoft.com/office/drawing/2014/main" id="{69824780-9898-3B13-DE40-4BAD8EC55BB8}"/>
              </a:ext>
            </a:extLst>
          </p:cNvPr>
          <p:cNvSpPr>
            <a:spLocks noGrp="1" noChangeArrowheads="1"/>
          </p:cNvSpPr>
          <p:nvPr>
            <p:ph type="sldNum" sz="quarter" idx="12"/>
          </p:nvPr>
        </p:nvSpPr>
        <p:spPr>
          <a:ln/>
        </p:spPr>
        <p:txBody>
          <a:bodyPr/>
          <a:lstStyle>
            <a:lvl1pPr>
              <a:defRPr/>
            </a:lvl1pPr>
          </a:lstStyle>
          <a:p>
            <a:fld id="{6E02A611-4E42-43A3-ACD4-881B8A8C8C8F}" type="slidenum">
              <a:rPr lang="es-ES" altLang="es-ES"/>
              <a:pPr/>
              <a:t>‹Nº›</a:t>
            </a:fld>
            <a:endParaRPr lang="es-ES" altLang="es-ES"/>
          </a:p>
        </p:txBody>
      </p:sp>
    </p:spTree>
    <p:extLst>
      <p:ext uri="{BB962C8B-B14F-4D97-AF65-F5344CB8AC3E}">
        <p14:creationId xmlns:p14="http://schemas.microsoft.com/office/powerpoint/2010/main" val="2535576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5/27/2026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 id="2147483668" r:id="rId17"/>
    <p:sldLayoutId id="2147483669" r:id="rId18"/>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136F3F-A6A5-A8DE-1458-CDDCA09830B2}"/>
              </a:ext>
            </a:extLst>
          </p:cNvPr>
          <p:cNvSpPr>
            <a:spLocks noGrp="1"/>
          </p:cNvSpPr>
          <p:nvPr>
            <p:ph type="ctrTitle"/>
          </p:nvPr>
        </p:nvSpPr>
        <p:spPr>
          <a:xfrm>
            <a:off x="1507067" y="2404534"/>
            <a:ext cx="7766936" cy="1267354"/>
          </a:xfrm>
        </p:spPr>
        <p:txBody>
          <a:bodyPr/>
          <a:lstStyle/>
          <a:p>
            <a:r>
              <a:rPr lang="es-419" sz="3200" dirty="0">
                <a:solidFill>
                  <a:schemeClr val="tx1"/>
                </a:solidFill>
              </a:rPr>
              <a:t>La Academia, la Universidad Nacional y el desarrollo de la Ciencia en Colombia</a:t>
            </a:r>
            <a:endParaRPr lang="es-ES" sz="3200" dirty="0">
              <a:solidFill>
                <a:schemeClr val="tx1"/>
              </a:solidFill>
            </a:endParaRPr>
          </a:p>
        </p:txBody>
      </p:sp>
      <p:sp>
        <p:nvSpPr>
          <p:cNvPr id="3" name="Subtítulo 2">
            <a:extLst>
              <a:ext uri="{FF2B5EF4-FFF2-40B4-BE49-F238E27FC236}">
                <a16:creationId xmlns:a16="http://schemas.microsoft.com/office/drawing/2014/main" id="{BFB8EB3D-A4A6-B0CB-10C0-59102EF80ED5}"/>
              </a:ext>
            </a:extLst>
          </p:cNvPr>
          <p:cNvSpPr>
            <a:spLocks noGrp="1"/>
          </p:cNvSpPr>
          <p:nvPr>
            <p:ph type="subTitle" idx="1"/>
          </p:nvPr>
        </p:nvSpPr>
        <p:spPr>
          <a:xfrm>
            <a:off x="1507067" y="4050833"/>
            <a:ext cx="7766936" cy="2121367"/>
          </a:xfrm>
        </p:spPr>
        <p:txBody>
          <a:bodyPr>
            <a:normAutofit/>
          </a:bodyPr>
          <a:lstStyle/>
          <a:p>
            <a:r>
              <a:rPr lang="es-419" dirty="0">
                <a:solidFill>
                  <a:schemeClr val="tx1"/>
                </a:solidFill>
              </a:rPr>
              <a:t>Clara Helena Sánchez B.</a:t>
            </a:r>
          </a:p>
          <a:p>
            <a:r>
              <a:rPr lang="es-419" dirty="0">
                <a:solidFill>
                  <a:schemeClr val="tx1"/>
                </a:solidFill>
              </a:rPr>
              <a:t>Universidad Nacional</a:t>
            </a:r>
          </a:p>
          <a:p>
            <a:r>
              <a:rPr lang="es-419" dirty="0">
                <a:solidFill>
                  <a:schemeClr val="tx1"/>
                </a:solidFill>
              </a:rPr>
              <a:t>Miembro correspondiente ACCEFYN</a:t>
            </a:r>
          </a:p>
          <a:p>
            <a:r>
              <a:rPr lang="es-419" dirty="0">
                <a:solidFill>
                  <a:schemeClr val="tx1"/>
                </a:solidFill>
              </a:rPr>
              <a:t>Bogotá, 28 de mayo de 2026</a:t>
            </a:r>
          </a:p>
          <a:p>
            <a:endParaRPr lang="es-419" dirty="0">
              <a:solidFill>
                <a:schemeClr val="tx1"/>
              </a:solidFill>
            </a:endParaRPr>
          </a:p>
          <a:p>
            <a:endParaRPr lang="es-ES" dirty="0">
              <a:solidFill>
                <a:schemeClr val="tx1"/>
              </a:solidFill>
            </a:endParaRPr>
          </a:p>
        </p:txBody>
      </p:sp>
      <p:pic>
        <p:nvPicPr>
          <p:cNvPr id="4" name="Imagen 3">
            <a:extLst>
              <a:ext uri="{FF2B5EF4-FFF2-40B4-BE49-F238E27FC236}">
                <a16:creationId xmlns:a16="http://schemas.microsoft.com/office/drawing/2014/main" id="{4C1B67EB-E039-2346-3B3E-581725BFB9D6}"/>
              </a:ext>
            </a:extLst>
          </p:cNvPr>
          <p:cNvPicPr>
            <a:picLocks noChangeAspect="1"/>
          </p:cNvPicPr>
          <p:nvPr/>
        </p:nvPicPr>
        <p:blipFill>
          <a:blip r:embed="rId2"/>
          <a:stretch>
            <a:fillRect/>
          </a:stretch>
        </p:blipFill>
        <p:spPr>
          <a:xfrm>
            <a:off x="1507067" y="178920"/>
            <a:ext cx="7572375" cy="1705721"/>
          </a:xfrm>
          <a:prstGeom prst="rect">
            <a:avLst/>
          </a:prstGeom>
        </p:spPr>
      </p:pic>
    </p:spTree>
    <p:extLst>
      <p:ext uri="{BB962C8B-B14F-4D97-AF65-F5344CB8AC3E}">
        <p14:creationId xmlns:p14="http://schemas.microsoft.com/office/powerpoint/2010/main" val="3034526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6 Marcador de número de diapositiva">
            <a:extLst>
              <a:ext uri="{FF2B5EF4-FFF2-40B4-BE49-F238E27FC236}">
                <a16:creationId xmlns:a16="http://schemas.microsoft.com/office/drawing/2014/main" id="{F8AC63A7-20B0-17D9-1051-08B21C39689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04A450B-87F5-4FBB-8ADB-33A8C48A5DBD}" type="slidenum">
              <a:rPr lang="es-ES" altLang="es-ES"/>
              <a:pPr eaLnBrk="1" hangingPunct="1"/>
              <a:t>10</a:t>
            </a:fld>
            <a:endParaRPr lang="es-ES" altLang="es-ES"/>
          </a:p>
        </p:txBody>
      </p:sp>
      <p:sp>
        <p:nvSpPr>
          <p:cNvPr id="3076" name="Rectangle 4">
            <a:extLst>
              <a:ext uri="{FF2B5EF4-FFF2-40B4-BE49-F238E27FC236}">
                <a16:creationId xmlns:a16="http://schemas.microsoft.com/office/drawing/2014/main" id="{80E17A68-E8E8-02B4-293D-EBA7231EFA5D}"/>
              </a:ext>
            </a:extLst>
          </p:cNvPr>
          <p:cNvSpPr>
            <a:spLocks noGrp="1" noChangeArrowheads="1"/>
          </p:cNvSpPr>
          <p:nvPr>
            <p:ph type="title"/>
          </p:nvPr>
        </p:nvSpPr>
        <p:spPr/>
        <p:txBody>
          <a:bodyPr/>
          <a:lstStyle/>
          <a:p>
            <a:pPr eaLnBrk="1" hangingPunct="1"/>
            <a:r>
              <a:rPr lang="es-ES_tradnl" altLang="es-ES" dirty="0"/>
              <a:t>Trabajos de Vera</a:t>
            </a:r>
            <a:endParaRPr lang="es-ES" altLang="es-ES" dirty="0"/>
          </a:p>
        </p:txBody>
      </p:sp>
      <p:sp>
        <p:nvSpPr>
          <p:cNvPr id="3078" name="Rectangle 6">
            <a:extLst>
              <a:ext uri="{FF2B5EF4-FFF2-40B4-BE49-F238E27FC236}">
                <a16:creationId xmlns:a16="http://schemas.microsoft.com/office/drawing/2014/main" id="{63E413C1-C625-9537-63CF-1D6A0517BEFF}"/>
              </a:ext>
            </a:extLst>
          </p:cNvPr>
          <p:cNvSpPr>
            <a:spLocks noGrp="1" noChangeArrowheads="1"/>
          </p:cNvSpPr>
          <p:nvPr>
            <p:ph type="body" sz="half" idx="2"/>
          </p:nvPr>
        </p:nvSpPr>
        <p:spPr>
          <a:xfrm>
            <a:off x="5951538" y="1600201"/>
            <a:ext cx="4259262" cy="4530725"/>
          </a:xfrm>
        </p:spPr>
        <p:txBody>
          <a:bodyPr/>
          <a:lstStyle/>
          <a:p>
            <a:pPr eaLnBrk="1" hangingPunct="1">
              <a:buFont typeface="Wingdings" panose="05000000000000000000" pitchFamily="2" charset="2"/>
              <a:buNone/>
            </a:pPr>
            <a:r>
              <a:rPr lang="es-ES_tradnl" altLang="es-ES" sz="2800" i="1">
                <a:solidFill>
                  <a:srgbClr val="00CC66"/>
                </a:solidFill>
              </a:rPr>
              <a:t>Introducción a la teoría de conjuntos</a:t>
            </a:r>
            <a:r>
              <a:rPr lang="es-ES_tradnl" altLang="es-ES" sz="2800" i="1"/>
              <a:t>. </a:t>
            </a:r>
            <a:r>
              <a:rPr lang="es-ES_tradnl" altLang="es-ES" sz="2800"/>
              <a:t>Revista de la Academia Colombiana de Ciencias, 1942, Vol.5, No. 18.</a:t>
            </a:r>
          </a:p>
          <a:p>
            <a:pPr eaLnBrk="1" hangingPunct="1">
              <a:buFont typeface="Wingdings" panose="05000000000000000000" pitchFamily="2" charset="2"/>
              <a:buNone/>
            </a:pPr>
            <a:r>
              <a:rPr lang="es-ES_tradnl" altLang="es-ES" sz="2800"/>
              <a:t> </a:t>
            </a:r>
            <a:r>
              <a:rPr lang="es-ES" altLang="es-ES" sz="2800" i="1">
                <a:solidFill>
                  <a:srgbClr val="00CC66"/>
                </a:solidFill>
              </a:rPr>
              <a:t>Introducción a la teoría de conjuntos</a:t>
            </a:r>
            <a:r>
              <a:rPr lang="es-ES" altLang="es-ES" sz="2800"/>
              <a:t>. Editora y distribuidora del Plata, Buenos Aires, 1948.</a:t>
            </a:r>
          </a:p>
        </p:txBody>
      </p:sp>
      <p:pic>
        <p:nvPicPr>
          <p:cNvPr id="8197" name="5 Marcador de contenido" descr="LibroVera.JPG">
            <a:extLst>
              <a:ext uri="{FF2B5EF4-FFF2-40B4-BE49-F238E27FC236}">
                <a16:creationId xmlns:a16="http://schemas.microsoft.com/office/drawing/2014/main" id="{38505323-F172-4AA2-932A-9E4D523564BC}"/>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024063" y="1428750"/>
            <a:ext cx="3567112" cy="49530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6 Marcador de número de diapositiva">
            <a:extLst>
              <a:ext uri="{FF2B5EF4-FFF2-40B4-BE49-F238E27FC236}">
                <a16:creationId xmlns:a16="http://schemas.microsoft.com/office/drawing/2014/main" id="{9FD21D89-713F-FBDE-AE87-86E089418ED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BAC75D4-32E8-4AD0-A1F7-427ACE241E4D}" type="slidenum">
              <a:rPr lang="es-ES" altLang="es-ES"/>
              <a:pPr eaLnBrk="1" hangingPunct="1"/>
              <a:t>11</a:t>
            </a:fld>
            <a:endParaRPr lang="es-ES" altLang="es-ES"/>
          </a:p>
        </p:txBody>
      </p:sp>
      <p:sp>
        <p:nvSpPr>
          <p:cNvPr id="34820" name="Rectangle 4">
            <a:extLst>
              <a:ext uri="{FF2B5EF4-FFF2-40B4-BE49-F238E27FC236}">
                <a16:creationId xmlns:a16="http://schemas.microsoft.com/office/drawing/2014/main" id="{6B7A2231-A8CD-3788-606A-9EC97F169CB3}"/>
              </a:ext>
            </a:extLst>
          </p:cNvPr>
          <p:cNvSpPr>
            <a:spLocks noGrp="1" noChangeArrowheads="1"/>
          </p:cNvSpPr>
          <p:nvPr>
            <p:ph type="title"/>
          </p:nvPr>
        </p:nvSpPr>
        <p:spPr/>
        <p:txBody>
          <a:bodyPr/>
          <a:lstStyle/>
          <a:p>
            <a:pPr eaLnBrk="1" hangingPunct="1">
              <a:defRPr/>
            </a:pPr>
            <a:r>
              <a:rPr lang="es-ES" sz="3200"/>
              <a:t>Francisco Vera</a:t>
            </a:r>
          </a:p>
        </p:txBody>
      </p:sp>
      <p:sp>
        <p:nvSpPr>
          <p:cNvPr id="34821" name="Rectangle 5">
            <a:extLst>
              <a:ext uri="{FF2B5EF4-FFF2-40B4-BE49-F238E27FC236}">
                <a16:creationId xmlns:a16="http://schemas.microsoft.com/office/drawing/2014/main" id="{DB2364C3-04F5-0160-B854-1F276CBB5160}"/>
              </a:ext>
            </a:extLst>
          </p:cNvPr>
          <p:cNvSpPr>
            <a:spLocks noGrp="1" noChangeArrowheads="1"/>
          </p:cNvSpPr>
          <p:nvPr>
            <p:ph type="body" sz="half" idx="1"/>
          </p:nvPr>
        </p:nvSpPr>
        <p:spPr/>
        <p:txBody>
          <a:bodyPr/>
          <a:lstStyle/>
          <a:p>
            <a:pPr eaLnBrk="1" hangingPunct="1"/>
            <a:r>
              <a:rPr lang="es-ES" altLang="es-ES" sz="2800" i="1">
                <a:solidFill>
                  <a:srgbClr val="00CC66"/>
                </a:solidFill>
              </a:rPr>
              <a:t>El </a:t>
            </a:r>
            <a:r>
              <a:rPr lang="en-US" altLang="es-ES" sz="2800" i="1">
                <a:solidFill>
                  <a:srgbClr val="00CC66"/>
                </a:solidFill>
              </a:rPr>
              <a:t>“Tertium non datur”</a:t>
            </a:r>
            <a:r>
              <a:rPr lang="es-ES" altLang="es-ES" sz="2800" i="1">
                <a:solidFill>
                  <a:srgbClr val="00CC66"/>
                </a:solidFill>
              </a:rPr>
              <a:t> en la matemática actual</a:t>
            </a:r>
            <a:r>
              <a:rPr lang="es-ES" altLang="es-ES" sz="2800"/>
              <a:t>. Revista de la Academia Colombiana de ciencias, Vol. IV, No. 14, 1941.</a:t>
            </a:r>
          </a:p>
        </p:txBody>
      </p:sp>
      <p:pic>
        <p:nvPicPr>
          <p:cNvPr id="10245" name="6 Marcador de contenido" descr="FRANCISCO VERA EN SU DESPACHO.JPG">
            <a:extLst>
              <a:ext uri="{FF2B5EF4-FFF2-40B4-BE49-F238E27FC236}">
                <a16:creationId xmlns:a16="http://schemas.microsoft.com/office/drawing/2014/main" id="{F92AB153-81D0-8427-F77E-91E499747CE9}"/>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453188" y="1643063"/>
            <a:ext cx="3778250" cy="374015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A4FCBB-928E-8B86-81D3-7F22B6A970D9}"/>
              </a:ext>
            </a:extLst>
          </p:cNvPr>
          <p:cNvSpPr>
            <a:spLocks noGrp="1"/>
          </p:cNvSpPr>
          <p:nvPr>
            <p:ph type="title"/>
          </p:nvPr>
        </p:nvSpPr>
        <p:spPr/>
        <p:txBody>
          <a:bodyPr/>
          <a:lstStyle/>
          <a:p>
            <a:r>
              <a:rPr lang="es-419" dirty="0"/>
              <a:t>Conclusiones </a:t>
            </a:r>
            <a:endParaRPr lang="es-ES" dirty="0"/>
          </a:p>
        </p:txBody>
      </p:sp>
      <p:sp>
        <p:nvSpPr>
          <p:cNvPr id="3" name="Marcador de contenido 2">
            <a:extLst>
              <a:ext uri="{FF2B5EF4-FFF2-40B4-BE49-F238E27FC236}">
                <a16:creationId xmlns:a16="http://schemas.microsoft.com/office/drawing/2014/main" id="{0A5587B6-99D1-58A6-EC0C-2FF588051A7A}"/>
              </a:ext>
            </a:extLst>
          </p:cNvPr>
          <p:cNvSpPr>
            <a:spLocks noGrp="1"/>
          </p:cNvSpPr>
          <p:nvPr>
            <p:ph idx="1"/>
          </p:nvPr>
        </p:nvSpPr>
        <p:spPr/>
        <p:txBody>
          <a:bodyPr>
            <a:normAutofit fontScale="92500"/>
          </a:bodyPr>
          <a:lstStyle/>
          <a:p>
            <a:pPr marL="0" indent="0">
              <a:buNone/>
            </a:pPr>
            <a:r>
              <a:rPr lang="es-CO" dirty="0"/>
              <a:t>Todas estas instituciones favorecieron el estudio de la ciencia y la fundación de nuestras comunidades científicas, y con ello contribuyeron al desarrollo del país en muy distintos aspectos. El liberalismo tenía claro que eso sería así, como bien lo expresa Gerardo Molina:</a:t>
            </a:r>
            <a:endParaRPr lang="es-ES" dirty="0"/>
          </a:p>
          <a:p>
            <a:pPr marL="0" indent="0">
              <a:buNone/>
            </a:pPr>
            <a:endParaRPr lang="es-ES" dirty="0"/>
          </a:p>
          <a:p>
            <a:r>
              <a:rPr lang="es-CO" dirty="0"/>
              <a:t>Si el conservatismo había representado el fracaso en la educación y en la custodia en las fuentes de riqueza, el liberalismo debía distinguirse por lo contrario. Si había que aplazar la apertura de caminos y la pavimentación de carreteras no se podía vacilar. Era necesario preparar primero a los colombianos para la nueva era, con notable preocupación por su nutrición y salud: hombres así son los únicos que pueden ser señores de su territorio y de su suerte. </a:t>
            </a:r>
            <a:endParaRPr lang="es-ES" dirty="0"/>
          </a:p>
          <a:p>
            <a:r>
              <a:rPr lang="es-ES" dirty="0"/>
              <a:t>Gerardo </a:t>
            </a:r>
            <a:r>
              <a:rPr lang="es-CO" dirty="0"/>
              <a:t>Molina, Las ideas liberales en Colombia, Vol. III, Tercer Mundo, 5ª Ed., 1978, p.26.</a:t>
            </a:r>
            <a:endParaRPr lang="es-ES" dirty="0"/>
          </a:p>
          <a:p>
            <a:endParaRPr lang="es-ES" dirty="0"/>
          </a:p>
        </p:txBody>
      </p:sp>
    </p:spTree>
    <p:extLst>
      <p:ext uri="{BB962C8B-B14F-4D97-AF65-F5344CB8AC3E}">
        <p14:creationId xmlns:p14="http://schemas.microsoft.com/office/powerpoint/2010/main" val="1241469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06EA48-051A-11D1-3F92-D7B46B973C06}"/>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F12F4539-F15D-EBED-38B1-3C56CB8159F4}"/>
              </a:ext>
            </a:extLst>
          </p:cNvPr>
          <p:cNvSpPr>
            <a:spLocks noGrp="1"/>
          </p:cNvSpPr>
          <p:nvPr>
            <p:ph idx="1"/>
          </p:nvPr>
        </p:nvSpPr>
        <p:spPr/>
        <p:txBody>
          <a:bodyPr>
            <a:normAutofit fontScale="92500" lnSpcReduction="20000"/>
          </a:bodyPr>
          <a:lstStyle/>
          <a:p>
            <a:pPr marL="0" indent="0">
              <a:buNone/>
            </a:pPr>
            <a:r>
              <a:rPr lang="es-CO" dirty="0"/>
              <a:t>Tres factores, según Jaime Eduardo Jaramillo ,  influyeron para el excelente nivel académico que tuvo la ENS , la UN y </a:t>
            </a:r>
            <a:r>
              <a:rPr lang="es-CO" dirty="0" err="1"/>
              <a:t>Accefyn</a:t>
            </a:r>
            <a:r>
              <a:rPr lang="es-CO" dirty="0"/>
              <a:t>, añado yo, y el impacto que sus egresados han tenido en la sociedad colombiana. Esos aspectos son </a:t>
            </a:r>
            <a:endParaRPr lang="es-ES" dirty="0"/>
          </a:p>
          <a:p>
            <a:pPr lvl="0"/>
            <a:r>
              <a:rPr lang="es-CO" dirty="0"/>
              <a:t>Su papel secularizador, modernizador y democratizador en la educación.</a:t>
            </a:r>
            <a:endParaRPr lang="es-ES" dirty="0"/>
          </a:p>
          <a:p>
            <a:pPr lvl="0"/>
            <a:r>
              <a:rPr lang="es-CO" dirty="0"/>
              <a:t>La llegada de exilados europeos con un gran capital cultural.</a:t>
            </a:r>
            <a:endParaRPr lang="es-ES" dirty="0"/>
          </a:p>
          <a:p>
            <a:pPr lvl="0"/>
            <a:r>
              <a:rPr lang="es-CO" dirty="0"/>
              <a:t>Una nueva generación de intelectuales colombianos.</a:t>
            </a:r>
            <a:endParaRPr lang="es-ES" dirty="0"/>
          </a:p>
          <a:p>
            <a:pPr marL="0" indent="0">
              <a:buNone/>
            </a:pPr>
            <a:r>
              <a:rPr lang="es-CO" dirty="0"/>
              <a:t> </a:t>
            </a:r>
            <a:endParaRPr lang="es-ES" dirty="0"/>
          </a:p>
          <a:p>
            <a:pPr marL="0" indent="0">
              <a:buNone/>
            </a:pPr>
            <a:r>
              <a:rPr lang="es-CO" dirty="0"/>
              <a:t>Pues bien, estos tres factores también influyeron en la enseñanza y el avance de las ciencias básicas, fundamentales en la formación universitaria ya que ellas eran, siguen siendo, parte del plan de estudios de carreras como la ingeniería y la medicina y actualmente parte del pénsum de la mayoría de las carreras de educación superior.</a:t>
            </a:r>
            <a:r>
              <a:rPr lang="es-ES" dirty="0"/>
              <a:t> </a:t>
            </a:r>
          </a:p>
          <a:p>
            <a:r>
              <a:rPr lang="es-ES" dirty="0"/>
              <a:t>Conferencia La Escuela Normal Superior: semillero de las ciencias humanas en Colombia. Octubre 3 de 2006 Universidad Nacional, Bogotá. En el Curso de Extensión: República Liberal (1930-1946). </a:t>
            </a:r>
          </a:p>
          <a:p>
            <a:endParaRPr lang="es-ES" dirty="0"/>
          </a:p>
        </p:txBody>
      </p:sp>
    </p:spTree>
    <p:extLst>
      <p:ext uri="{BB962C8B-B14F-4D97-AF65-F5344CB8AC3E}">
        <p14:creationId xmlns:p14="http://schemas.microsoft.com/office/powerpoint/2010/main" val="862784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8EB3CB-1535-6DC8-77AE-336EB9903961}"/>
              </a:ext>
            </a:extLst>
          </p:cNvPr>
          <p:cNvSpPr>
            <a:spLocks noGrp="1"/>
          </p:cNvSpPr>
          <p:nvPr>
            <p:ph type="title"/>
          </p:nvPr>
        </p:nvSpPr>
        <p:spPr/>
        <p:txBody>
          <a:bodyPr/>
          <a:lstStyle/>
          <a:p>
            <a:r>
              <a:rPr lang="es-419" dirty="0"/>
              <a:t>FINAL </a:t>
            </a:r>
            <a:r>
              <a:rPr lang="es-419" dirty="0" err="1"/>
              <a:t>FINAL</a:t>
            </a:r>
            <a:endParaRPr lang="es-ES" dirty="0"/>
          </a:p>
        </p:txBody>
      </p:sp>
      <p:sp>
        <p:nvSpPr>
          <p:cNvPr id="3" name="Marcador de contenido 2">
            <a:extLst>
              <a:ext uri="{FF2B5EF4-FFF2-40B4-BE49-F238E27FC236}">
                <a16:creationId xmlns:a16="http://schemas.microsoft.com/office/drawing/2014/main" id="{43DF39FF-BAE3-EFA7-245A-55A8A2BC5327}"/>
              </a:ext>
            </a:extLst>
          </p:cNvPr>
          <p:cNvSpPr>
            <a:spLocks noGrp="1"/>
          </p:cNvSpPr>
          <p:nvPr>
            <p:ph idx="1"/>
          </p:nvPr>
        </p:nvSpPr>
        <p:spPr/>
        <p:txBody>
          <a:bodyPr/>
          <a:lstStyle/>
          <a:p>
            <a:pPr marL="0" indent="0">
              <a:buNone/>
            </a:pPr>
            <a:r>
              <a:rPr lang="es-CO" sz="2000" dirty="0"/>
              <a:t>Muy ligada a la educación, la ciencia se ha desarrollado en el país con relativa independencia de las demandas de los sectores productivos. La historia de las ciencias puras muestra el peso que en su avance han tenido algunos entusiastas y sacrificados cultivadores del saber, en un país que ha dado poca importancia a una ciencia que parece poco productiva. </a:t>
            </a:r>
            <a:endParaRPr lang="es-ES" sz="2000" dirty="0"/>
          </a:p>
          <a:p>
            <a:pPr algn="r"/>
            <a:r>
              <a:rPr lang="es-CO" dirty="0"/>
              <a:t> Jorge Orlando Melo</a:t>
            </a:r>
            <a:endParaRPr lang="es-ES" dirty="0"/>
          </a:p>
          <a:p>
            <a:endParaRPr lang="es-ES" dirty="0"/>
          </a:p>
          <a:p>
            <a:r>
              <a:rPr lang="es-ES" dirty="0"/>
              <a:t>Jorge Orlando Melo, Presentación, NHC, </a:t>
            </a:r>
            <a:r>
              <a:rPr lang="es-ES" dirty="0" err="1"/>
              <a:t>Vol.IV</a:t>
            </a:r>
            <a:r>
              <a:rPr lang="es-ES" dirty="0"/>
              <a:t>, Planeta, 1989, pp.4-5</a:t>
            </a:r>
          </a:p>
          <a:p>
            <a:endParaRPr lang="es-ES" dirty="0"/>
          </a:p>
        </p:txBody>
      </p:sp>
    </p:spTree>
    <p:extLst>
      <p:ext uri="{BB962C8B-B14F-4D97-AF65-F5344CB8AC3E}">
        <p14:creationId xmlns:p14="http://schemas.microsoft.com/office/powerpoint/2010/main" val="4210784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1115D9-7605-85D1-C6DD-D2ED59CE33F6}"/>
              </a:ext>
            </a:extLst>
          </p:cNvPr>
          <p:cNvSpPr>
            <a:spLocks noGrp="1"/>
          </p:cNvSpPr>
          <p:nvPr>
            <p:ph type="title"/>
          </p:nvPr>
        </p:nvSpPr>
        <p:spPr/>
        <p:txBody>
          <a:bodyPr/>
          <a:lstStyle/>
          <a:p>
            <a:r>
              <a:rPr lang="es-419" dirty="0"/>
              <a:t>Bibliografía</a:t>
            </a:r>
            <a:endParaRPr lang="es-ES" dirty="0"/>
          </a:p>
        </p:txBody>
      </p:sp>
      <p:sp>
        <p:nvSpPr>
          <p:cNvPr id="3" name="Marcador de contenido 2">
            <a:extLst>
              <a:ext uri="{FF2B5EF4-FFF2-40B4-BE49-F238E27FC236}">
                <a16:creationId xmlns:a16="http://schemas.microsoft.com/office/drawing/2014/main" id="{B80945CB-ACA4-B308-D372-5E9379E5FF6D}"/>
              </a:ext>
            </a:extLst>
          </p:cNvPr>
          <p:cNvSpPr>
            <a:spLocks noGrp="1"/>
          </p:cNvSpPr>
          <p:nvPr>
            <p:ph idx="1"/>
          </p:nvPr>
        </p:nvSpPr>
        <p:spPr/>
        <p:txBody>
          <a:bodyPr/>
          <a:lstStyle/>
          <a:p>
            <a:r>
              <a:rPr lang="es-419" dirty="0"/>
              <a:t>Clara Helena Sánchez B, 2009, Ciencia y educación en la República liberal. En República Liberal: sociedad y cultura. Rubén Sierra Editor. Universidad Nacional, pp.519-555.</a:t>
            </a:r>
            <a:endParaRPr lang="es-ES" dirty="0"/>
          </a:p>
        </p:txBody>
      </p:sp>
    </p:spTree>
    <p:extLst>
      <p:ext uri="{BB962C8B-B14F-4D97-AF65-F5344CB8AC3E}">
        <p14:creationId xmlns:p14="http://schemas.microsoft.com/office/powerpoint/2010/main" val="1775129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C4F741A-A31C-CAEF-0C1F-1F4B3DF09B46}"/>
              </a:ext>
            </a:extLst>
          </p:cNvPr>
          <p:cNvSpPr>
            <a:spLocks noGrp="1"/>
          </p:cNvSpPr>
          <p:nvPr>
            <p:ph type="title"/>
          </p:nvPr>
        </p:nvSpPr>
        <p:spPr/>
        <p:txBody>
          <a:bodyPr>
            <a:normAutofit/>
          </a:bodyPr>
          <a:lstStyle/>
          <a:p>
            <a:r>
              <a:rPr lang="es-419" b="1" dirty="0"/>
              <a:t> </a:t>
            </a:r>
            <a:r>
              <a:rPr lang="es-419" sz="3100" b="1" dirty="0"/>
              <a:t>Ciencia y educación en la República liberal: los gobiernos de Alfonso López Pumarejo</a:t>
            </a:r>
            <a:endParaRPr lang="es-ES" sz="3100" dirty="0"/>
          </a:p>
        </p:txBody>
      </p:sp>
      <p:sp>
        <p:nvSpPr>
          <p:cNvPr id="5" name="Marcador de contenido 4">
            <a:extLst>
              <a:ext uri="{FF2B5EF4-FFF2-40B4-BE49-F238E27FC236}">
                <a16:creationId xmlns:a16="http://schemas.microsoft.com/office/drawing/2014/main" id="{14F1F7C2-A452-5288-E48C-0E55CA3BAC9B}"/>
              </a:ext>
            </a:extLst>
          </p:cNvPr>
          <p:cNvSpPr>
            <a:spLocks noGrp="1"/>
          </p:cNvSpPr>
          <p:nvPr>
            <p:ph idx="1"/>
          </p:nvPr>
        </p:nvSpPr>
        <p:spPr/>
        <p:txBody>
          <a:bodyPr/>
          <a:lstStyle/>
          <a:p>
            <a:pPr marL="0" indent="0">
              <a:buNone/>
            </a:pPr>
            <a:r>
              <a:rPr lang="es-419" dirty="0"/>
              <a:t>Durante los gobiernos de Alfonso López Pumarejo (1934-1938 y 1942-1945):</a:t>
            </a:r>
          </a:p>
          <a:p>
            <a:r>
              <a:rPr lang="es-419" dirty="0"/>
              <a:t>Se fortaleció la Universidad Nacional al integrar las tres escuelas que quedaban durante la hegemonía conservadora: Matemáticas e Ingeniería, Derecho y Ciencias Políticas y Medicina. La Facultad  de Filosofía y Letras era realmente un bachillerato. Para lograr los objetivos de la ley 68 de 1936, además se comenzó a   construir la ciudad universitaria.  </a:t>
            </a:r>
          </a:p>
          <a:p>
            <a:r>
              <a:rPr lang="es-419" dirty="0"/>
              <a:t>Se creó la Escuela Normal Superior por el decreto 1917 de 1935. </a:t>
            </a:r>
          </a:p>
          <a:p>
            <a:r>
              <a:rPr lang="es-419" dirty="0"/>
              <a:t>Se fundó la Academia Colombiana de Ciencias Exactas, Físicas y Naturales y su Revista por el </a:t>
            </a:r>
            <a:r>
              <a:rPr lang="es-ES" dirty="0"/>
              <a:t>Decreto 1218 del 28 de mayo de 1936 </a:t>
            </a:r>
            <a:r>
              <a:rPr lang="es-419" dirty="0"/>
              <a:t>.</a:t>
            </a:r>
            <a:endParaRPr lang="es-ES" dirty="0"/>
          </a:p>
        </p:txBody>
      </p:sp>
    </p:spTree>
    <p:extLst>
      <p:ext uri="{BB962C8B-B14F-4D97-AF65-F5344CB8AC3E}">
        <p14:creationId xmlns:p14="http://schemas.microsoft.com/office/powerpoint/2010/main" val="1379907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07C3F9-1DFE-1CBA-0982-27F3CFC993E2}"/>
              </a:ext>
            </a:extLst>
          </p:cNvPr>
          <p:cNvSpPr>
            <a:spLocks noGrp="1"/>
          </p:cNvSpPr>
          <p:nvPr>
            <p:ph type="title"/>
          </p:nvPr>
        </p:nvSpPr>
        <p:spPr/>
        <p:txBody>
          <a:bodyPr/>
          <a:lstStyle/>
          <a:p>
            <a:r>
              <a:rPr lang="es-419" dirty="0"/>
              <a:t>La Academia de Ciencias Exactas, Físicas y Naturales</a:t>
            </a:r>
            <a:endParaRPr lang="es-ES" dirty="0"/>
          </a:p>
        </p:txBody>
      </p:sp>
      <p:sp>
        <p:nvSpPr>
          <p:cNvPr id="3" name="Marcador de contenido 2">
            <a:extLst>
              <a:ext uri="{FF2B5EF4-FFF2-40B4-BE49-F238E27FC236}">
                <a16:creationId xmlns:a16="http://schemas.microsoft.com/office/drawing/2014/main" id="{5766373C-F1BE-BD88-1C80-72AEC5FAFE6C}"/>
              </a:ext>
            </a:extLst>
          </p:cNvPr>
          <p:cNvSpPr>
            <a:spLocks noGrp="1"/>
          </p:cNvSpPr>
          <p:nvPr>
            <p:ph idx="1"/>
          </p:nvPr>
        </p:nvSpPr>
        <p:spPr/>
        <p:txBody>
          <a:bodyPr>
            <a:normAutofit/>
          </a:bodyPr>
          <a:lstStyle/>
          <a:p>
            <a:pPr marL="0" indent="0">
              <a:buNone/>
            </a:pPr>
            <a:r>
              <a:rPr lang="es-ES" dirty="0"/>
              <a:t>Con el Decreto 1218 del 28 de mayo de 1936 Alfonso López Pumarejo, como presidente de la República, declara oficialmente constituida la Academia y le da el carácter de órgano consultivo del Gobierno Nacional especialmente en lo relacionado con la organización y fomento de las ciencias básicas en los establecimientos oficiales y su enseñanza en las clases populares. </a:t>
            </a:r>
          </a:p>
          <a:p>
            <a:pPr marL="0" indent="0">
              <a:buNone/>
            </a:pPr>
            <a:r>
              <a:rPr lang="es-ES" dirty="0"/>
              <a:t> Siguiendo la práctica del Centro de Madrid, la Academia Colombiana se organizó en tres secciones: Ciencias Naturales, Ciencias Exactas y Ciencias Físicas: La Academia  al constituirse de manera efectiva en el 36 quedó conformada por 15 miembros de número, en su mayoría médicos o ingenieros vinculados como profesores de la Universidad Nacional. Todos ellos, según lo señala el reglamento, deberían ser colombianos, haberse distinguido en alguna de las áreas del instituto y tener residencia habitual en Bogotá; se nombraron además dos miembros honorarios.</a:t>
            </a:r>
            <a:r>
              <a:rPr lang="es-ES" baseline="30000" dirty="0"/>
              <a:t> </a:t>
            </a:r>
            <a:r>
              <a:rPr lang="es-ES" dirty="0"/>
              <a:t> </a:t>
            </a:r>
          </a:p>
          <a:p>
            <a:pPr marL="0" indent="0">
              <a:buNone/>
            </a:pPr>
            <a:endParaRPr lang="es-ES" dirty="0"/>
          </a:p>
          <a:p>
            <a:endParaRPr lang="es-ES" dirty="0"/>
          </a:p>
        </p:txBody>
      </p:sp>
    </p:spTree>
    <p:extLst>
      <p:ext uri="{BB962C8B-B14F-4D97-AF65-F5344CB8AC3E}">
        <p14:creationId xmlns:p14="http://schemas.microsoft.com/office/powerpoint/2010/main" val="4025976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6F935D-B5CC-7FFF-ACBD-8733B798F1BC}"/>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ACBBAEAC-D786-10F6-C734-603F8CB8FC97}"/>
              </a:ext>
            </a:extLst>
          </p:cNvPr>
          <p:cNvSpPr>
            <a:spLocks noGrp="1"/>
          </p:cNvSpPr>
          <p:nvPr>
            <p:ph idx="1"/>
          </p:nvPr>
        </p:nvSpPr>
        <p:spPr/>
        <p:txBody>
          <a:bodyPr/>
          <a:lstStyle/>
          <a:p>
            <a:pPr marL="0" indent="0">
              <a:buNone/>
            </a:pPr>
            <a:r>
              <a:rPr lang="es-CO" dirty="0"/>
              <a:t>Los 15 miembros de número fueron los siguientes: </a:t>
            </a:r>
          </a:p>
          <a:p>
            <a:r>
              <a:rPr lang="es-CO" i="1" dirty="0"/>
              <a:t>Sección de Ciencias Exactas</a:t>
            </a:r>
            <a:r>
              <a:rPr lang="es-CO" dirty="0"/>
              <a:t>: Ingenieros Jorge Acosta Villaveces, Julio Carrizosa Valenzuela, Víctor Caro, Darío Rozo y Rafael Torres Mariño. </a:t>
            </a:r>
          </a:p>
          <a:p>
            <a:r>
              <a:rPr lang="es-CO" i="1" dirty="0"/>
              <a:t>Sección de Ciencias Físico Químicas</a:t>
            </a:r>
            <a:r>
              <a:rPr lang="es-CO" dirty="0"/>
              <a:t>: Antonio María Barriga, Alberto Borda Tanco, César Uribe Piedrahita, Ricardo Lleras Codazzi, Jorge Álvarez Lleras.</a:t>
            </a:r>
          </a:p>
          <a:p>
            <a:r>
              <a:rPr lang="es-CO" i="1" dirty="0"/>
              <a:t>Sección de Ciencias Naturales:</a:t>
            </a:r>
            <a:r>
              <a:rPr lang="es-CO" dirty="0"/>
              <a:t> Calixto Torres Umaña, Luis María Murillo, Enrique Pérez Arbeláez, Luis Cuervo Márquez y Federico Lleras Acosta. </a:t>
            </a:r>
          </a:p>
          <a:p>
            <a:pPr marL="0" indent="0">
              <a:buNone/>
            </a:pPr>
            <a:r>
              <a:rPr lang="es-CO" dirty="0"/>
              <a:t>Además fueron nombrados como miembros honorarios al Hermano Apolinar María, Director del Museo de Ciencias de La Salle, y al padre jesuita Simón Sarasola, Director del Observatorio </a:t>
            </a:r>
            <a:r>
              <a:rPr lang="es-CO" dirty="0" err="1"/>
              <a:t>Metereológico</a:t>
            </a:r>
            <a:r>
              <a:rPr lang="es-CO" dirty="0"/>
              <a:t> de San Bartolomé. </a:t>
            </a:r>
          </a:p>
          <a:p>
            <a:pPr marL="0" indent="0">
              <a:buNone/>
            </a:pPr>
            <a:r>
              <a:rPr lang="es-CO" dirty="0"/>
              <a:t>Fue nombrado como Presidente Honorario a José Joaquín Casas.  </a:t>
            </a:r>
            <a:endParaRPr lang="es-ES" dirty="0"/>
          </a:p>
          <a:p>
            <a:endParaRPr lang="es-ES" dirty="0"/>
          </a:p>
        </p:txBody>
      </p:sp>
    </p:spTree>
    <p:extLst>
      <p:ext uri="{BB962C8B-B14F-4D97-AF65-F5344CB8AC3E}">
        <p14:creationId xmlns:p14="http://schemas.microsoft.com/office/powerpoint/2010/main" val="2432190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74596E0-4002-514D-9422-F9DEE1ABCE9A}"/>
              </a:ext>
            </a:extLst>
          </p:cNvPr>
          <p:cNvSpPr>
            <a:spLocks noGrp="1" noChangeArrowheads="1"/>
          </p:cNvSpPr>
          <p:nvPr>
            <p:ph type="title"/>
          </p:nvPr>
        </p:nvSpPr>
        <p:spPr/>
        <p:txBody>
          <a:bodyPr>
            <a:normAutofit fontScale="90000"/>
          </a:bodyPr>
          <a:lstStyle/>
          <a:p>
            <a:r>
              <a:rPr lang="es-ES_tradnl" altLang="es-ES" sz="2700" dirty="0"/>
              <a:t>Ley 68 de 1936 orgánica de la Universidad </a:t>
            </a:r>
            <a:r>
              <a:rPr lang="es-CO" sz="2700" dirty="0"/>
              <a:t>una reforma significativa que estimulará el estudio y el desarrollo de las ciencias básicas.</a:t>
            </a:r>
            <a:br>
              <a:rPr lang="es-ES_tradnl" altLang="es-ES" sz="2700" dirty="0"/>
            </a:br>
            <a:r>
              <a:rPr lang="es-ES_tradnl" altLang="es-ES" dirty="0"/>
              <a:t> </a:t>
            </a:r>
            <a:endParaRPr lang="es-ES" altLang="es-ES" dirty="0"/>
          </a:p>
        </p:txBody>
      </p:sp>
      <p:sp>
        <p:nvSpPr>
          <p:cNvPr id="6147" name="Rectangle 3">
            <a:extLst>
              <a:ext uri="{FF2B5EF4-FFF2-40B4-BE49-F238E27FC236}">
                <a16:creationId xmlns:a16="http://schemas.microsoft.com/office/drawing/2014/main" id="{3FB82BDE-CCFF-77B3-7561-93F0137CA901}"/>
              </a:ext>
            </a:extLst>
          </p:cNvPr>
          <p:cNvSpPr>
            <a:spLocks noGrp="1" noChangeArrowheads="1"/>
          </p:cNvSpPr>
          <p:nvPr>
            <p:ph idx="1"/>
          </p:nvPr>
        </p:nvSpPr>
        <p:spPr>
          <a:xfrm>
            <a:off x="677334" y="1930400"/>
            <a:ext cx="8596668" cy="4317999"/>
          </a:xfrm>
        </p:spPr>
        <p:txBody>
          <a:bodyPr>
            <a:normAutofit/>
          </a:bodyPr>
          <a:lstStyle/>
          <a:p>
            <a:pPr eaLnBrk="1" hangingPunct="1">
              <a:lnSpc>
                <a:spcPct val="90000"/>
              </a:lnSpc>
            </a:pPr>
            <a:r>
              <a:rPr lang="es-ES_tradnl" altLang="es-ES" dirty="0"/>
              <a:t>Estructura Administrativa</a:t>
            </a:r>
          </a:p>
          <a:p>
            <a:pPr lvl="1" eaLnBrk="1" hangingPunct="1">
              <a:lnSpc>
                <a:spcPct val="90000"/>
              </a:lnSpc>
            </a:pPr>
            <a:r>
              <a:rPr lang="es-ES_tradnl" altLang="es-ES" dirty="0"/>
              <a:t>Consejo Directivo (Representantes de los profesores, de los estudiantes, del Gobierno)</a:t>
            </a:r>
          </a:p>
          <a:p>
            <a:pPr lvl="1" eaLnBrk="1" hangingPunct="1">
              <a:lnSpc>
                <a:spcPct val="90000"/>
              </a:lnSpc>
            </a:pPr>
            <a:r>
              <a:rPr lang="es-ES_tradnl" altLang="es-ES" dirty="0"/>
              <a:t>Consejo Académico (Decanos)</a:t>
            </a:r>
          </a:p>
          <a:p>
            <a:pPr eaLnBrk="1" hangingPunct="1">
              <a:lnSpc>
                <a:spcPct val="90000"/>
              </a:lnSpc>
            </a:pPr>
            <a:endParaRPr lang="es-ES_tradnl" altLang="es-ES" dirty="0"/>
          </a:p>
          <a:p>
            <a:pPr eaLnBrk="1" hangingPunct="1">
              <a:lnSpc>
                <a:spcPct val="90000"/>
              </a:lnSpc>
            </a:pPr>
            <a:r>
              <a:rPr lang="es-ES_tradnl" altLang="es-ES" dirty="0"/>
              <a:t>Estructura Académica</a:t>
            </a:r>
          </a:p>
          <a:p>
            <a:pPr lvl="1" eaLnBrk="1" hangingPunct="1">
              <a:lnSpc>
                <a:spcPct val="90000"/>
              </a:lnSpc>
            </a:pPr>
            <a:r>
              <a:rPr lang="es-ES_tradnl" altLang="es-ES" dirty="0"/>
              <a:t>Facultades</a:t>
            </a:r>
          </a:p>
          <a:p>
            <a:pPr lvl="1" eaLnBrk="1" hangingPunct="1">
              <a:lnSpc>
                <a:spcPct val="90000"/>
              </a:lnSpc>
            </a:pPr>
            <a:r>
              <a:rPr lang="es-ES_tradnl" altLang="es-ES" dirty="0"/>
              <a:t>Departamentos</a:t>
            </a:r>
          </a:p>
          <a:p>
            <a:pPr lvl="1" eaLnBrk="1" hangingPunct="1">
              <a:lnSpc>
                <a:spcPct val="90000"/>
              </a:lnSpc>
            </a:pPr>
            <a:r>
              <a:rPr lang="es-ES_tradnl" altLang="es-ES" dirty="0"/>
              <a:t>Institutos</a:t>
            </a:r>
          </a:p>
          <a:p>
            <a:pPr marL="457200" lvl="1" indent="0">
              <a:lnSpc>
                <a:spcPct val="90000"/>
              </a:lnSpc>
              <a:buNone/>
            </a:pPr>
            <a:r>
              <a:rPr lang="es-ES_tradnl" altLang="es-ES" dirty="0"/>
              <a:t>Con lo cual </a:t>
            </a:r>
            <a:r>
              <a:rPr lang="es-CO" dirty="0"/>
              <a:t>comenzará el despegue de estas disciplinas como áreas autónomas de conocimiento y con instancias administrativas propias (Departamentos, Facultades); dejarán varias de ellas de ser solamente ciencias auxiliares de la medicina o la ingeniería para abrir sus propios espacios. </a:t>
            </a:r>
            <a:endParaRPr lang="es-ES" dirty="0"/>
          </a:p>
          <a:p>
            <a:pPr lvl="1" eaLnBrk="1" hangingPunct="1">
              <a:lnSpc>
                <a:spcPct val="90000"/>
              </a:lnSpc>
            </a:pPr>
            <a:endParaRPr lang="es-ES" alt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4D0358E-B4E9-BA7D-FAB0-0A46F2B59895}"/>
              </a:ext>
            </a:extLst>
          </p:cNvPr>
          <p:cNvSpPr>
            <a:spLocks noGrp="1" noChangeArrowheads="1"/>
          </p:cNvSpPr>
          <p:nvPr>
            <p:ph type="title"/>
          </p:nvPr>
        </p:nvSpPr>
        <p:spPr/>
        <p:txBody>
          <a:bodyPr/>
          <a:lstStyle/>
          <a:p>
            <a:pPr eaLnBrk="1" hangingPunct="1"/>
            <a:r>
              <a:rPr lang="es-ES_tradnl" altLang="es-ES" sz="4000"/>
              <a:t>Universidad Nacional</a:t>
            </a:r>
            <a:br>
              <a:rPr lang="es-ES_tradnl" altLang="es-ES" sz="4000"/>
            </a:br>
            <a:r>
              <a:rPr lang="es-ES_tradnl" altLang="es-ES" sz="4000"/>
              <a:t>en 1945 diez años después</a:t>
            </a:r>
            <a:endParaRPr lang="es-ES" altLang="es-ES" sz="4000"/>
          </a:p>
        </p:txBody>
      </p:sp>
      <p:sp>
        <p:nvSpPr>
          <p:cNvPr id="9219" name="Rectangle 3">
            <a:extLst>
              <a:ext uri="{FF2B5EF4-FFF2-40B4-BE49-F238E27FC236}">
                <a16:creationId xmlns:a16="http://schemas.microsoft.com/office/drawing/2014/main" id="{A30122D2-DF3D-A48B-B451-D7BD025E724C}"/>
              </a:ext>
            </a:extLst>
          </p:cNvPr>
          <p:cNvSpPr>
            <a:spLocks noGrp="1" noChangeArrowheads="1"/>
          </p:cNvSpPr>
          <p:nvPr>
            <p:ph sz="half" idx="1"/>
          </p:nvPr>
        </p:nvSpPr>
        <p:spPr/>
        <p:txBody>
          <a:bodyPr>
            <a:normAutofit/>
          </a:bodyPr>
          <a:lstStyle/>
          <a:p>
            <a:pPr eaLnBrk="1" hangingPunct="1">
              <a:lnSpc>
                <a:spcPct val="80000"/>
              </a:lnSpc>
              <a:buFontTx/>
              <a:buNone/>
            </a:pPr>
            <a:endParaRPr lang="es-ES" altLang="es-ES" sz="1600" dirty="0"/>
          </a:p>
          <a:p>
            <a:pPr eaLnBrk="1" hangingPunct="1">
              <a:lnSpc>
                <a:spcPct val="80000"/>
              </a:lnSpc>
            </a:pPr>
            <a:r>
              <a:rPr lang="es-CO" altLang="es-ES" sz="1600" dirty="0"/>
              <a:t>Facultad de Medicina</a:t>
            </a:r>
            <a:endParaRPr lang="es-ES" altLang="es-ES" sz="1600" dirty="0"/>
          </a:p>
          <a:p>
            <a:pPr eaLnBrk="1" hangingPunct="1">
              <a:lnSpc>
                <a:spcPct val="80000"/>
              </a:lnSpc>
            </a:pPr>
            <a:r>
              <a:rPr lang="es-CO" altLang="es-ES" sz="1600" dirty="0"/>
              <a:t>Facultad de Derecho y Ciencias Política</a:t>
            </a:r>
            <a:endParaRPr lang="es-ES" altLang="es-ES" sz="1600" dirty="0"/>
          </a:p>
          <a:p>
            <a:pPr eaLnBrk="1" hangingPunct="1">
              <a:lnSpc>
                <a:spcPct val="80000"/>
              </a:lnSpc>
            </a:pPr>
            <a:r>
              <a:rPr lang="es-CO" altLang="es-ES" sz="1600" dirty="0"/>
              <a:t>Facultad de Matemáticas e Ingeniería</a:t>
            </a:r>
            <a:endParaRPr lang="es-ES" altLang="es-ES" sz="1600" dirty="0"/>
          </a:p>
          <a:p>
            <a:pPr eaLnBrk="1" hangingPunct="1">
              <a:lnSpc>
                <a:spcPct val="80000"/>
              </a:lnSpc>
            </a:pPr>
            <a:r>
              <a:rPr lang="es-CO" altLang="es-ES" sz="1600" dirty="0"/>
              <a:t>Facultad de Arquitectura</a:t>
            </a:r>
            <a:endParaRPr lang="es-ES" altLang="es-ES" sz="1600" dirty="0"/>
          </a:p>
          <a:p>
            <a:pPr eaLnBrk="1" hangingPunct="1">
              <a:lnSpc>
                <a:spcPct val="80000"/>
              </a:lnSpc>
            </a:pPr>
            <a:r>
              <a:rPr lang="es-CO" altLang="es-ES" sz="1600" dirty="0"/>
              <a:t>Facultad de Química</a:t>
            </a:r>
            <a:endParaRPr lang="es-ES" altLang="es-ES" sz="1600" dirty="0"/>
          </a:p>
          <a:p>
            <a:pPr eaLnBrk="1" hangingPunct="1">
              <a:lnSpc>
                <a:spcPct val="80000"/>
              </a:lnSpc>
            </a:pPr>
            <a:r>
              <a:rPr lang="es-CO" altLang="es-ES" sz="1600" dirty="0"/>
              <a:t>Facultad de Medicina Veterinaria</a:t>
            </a:r>
            <a:endParaRPr lang="es-ES" altLang="es-ES" sz="1600" dirty="0"/>
          </a:p>
          <a:p>
            <a:pPr eaLnBrk="1" hangingPunct="1">
              <a:lnSpc>
                <a:spcPct val="80000"/>
              </a:lnSpc>
            </a:pPr>
            <a:r>
              <a:rPr lang="es-CO" altLang="es-ES" sz="1600" dirty="0"/>
              <a:t>Facultad de Farmacia</a:t>
            </a:r>
          </a:p>
          <a:p>
            <a:pPr>
              <a:lnSpc>
                <a:spcPct val="80000"/>
              </a:lnSpc>
            </a:pPr>
            <a:r>
              <a:rPr lang="es-CO" altLang="es-ES" sz="1600" dirty="0"/>
              <a:t>Facultad de Odontología</a:t>
            </a:r>
            <a:endParaRPr lang="es-ES" altLang="es-ES" sz="1600" dirty="0"/>
          </a:p>
          <a:p>
            <a:pPr>
              <a:lnSpc>
                <a:spcPct val="80000"/>
              </a:lnSpc>
            </a:pPr>
            <a:r>
              <a:rPr lang="es-CO" altLang="es-ES" sz="1600" dirty="0"/>
              <a:t>Facultad de Agronomía (Palmira)</a:t>
            </a:r>
            <a:endParaRPr lang="es-ES" altLang="es-ES" sz="1600" dirty="0"/>
          </a:p>
          <a:p>
            <a:pPr eaLnBrk="1" hangingPunct="1">
              <a:lnSpc>
                <a:spcPct val="80000"/>
              </a:lnSpc>
            </a:pPr>
            <a:endParaRPr lang="es-ES" altLang="es-ES" sz="1600" dirty="0"/>
          </a:p>
          <a:p>
            <a:pPr eaLnBrk="1" hangingPunct="1">
              <a:lnSpc>
                <a:spcPct val="80000"/>
              </a:lnSpc>
            </a:pPr>
            <a:endParaRPr lang="es-ES" altLang="es-ES" sz="1600" dirty="0"/>
          </a:p>
        </p:txBody>
      </p:sp>
      <p:sp>
        <p:nvSpPr>
          <p:cNvPr id="2" name="Marcador de contenido 1">
            <a:extLst>
              <a:ext uri="{FF2B5EF4-FFF2-40B4-BE49-F238E27FC236}">
                <a16:creationId xmlns:a16="http://schemas.microsoft.com/office/drawing/2014/main" id="{5EEE3951-1F2C-875F-21A0-8286745CABD4}"/>
              </a:ext>
            </a:extLst>
          </p:cNvPr>
          <p:cNvSpPr>
            <a:spLocks noGrp="1"/>
          </p:cNvSpPr>
          <p:nvPr>
            <p:ph sz="half" idx="2"/>
          </p:nvPr>
        </p:nvSpPr>
        <p:spPr/>
        <p:txBody>
          <a:bodyPr/>
          <a:lstStyle/>
          <a:p>
            <a:pPr>
              <a:lnSpc>
                <a:spcPct val="80000"/>
              </a:lnSpc>
            </a:pPr>
            <a:r>
              <a:rPr lang="es-CO" altLang="es-ES" dirty="0"/>
              <a:t>Facultad de Minas (Medellín)</a:t>
            </a:r>
            <a:endParaRPr lang="es-ES" altLang="es-ES" dirty="0"/>
          </a:p>
          <a:p>
            <a:pPr>
              <a:lnSpc>
                <a:spcPct val="80000"/>
              </a:lnSpc>
            </a:pPr>
            <a:r>
              <a:rPr lang="es-CO" altLang="es-ES" dirty="0"/>
              <a:t>Observatorio Astronómico</a:t>
            </a:r>
            <a:endParaRPr lang="es-ES" altLang="es-ES" dirty="0"/>
          </a:p>
          <a:p>
            <a:pPr>
              <a:lnSpc>
                <a:spcPct val="80000"/>
              </a:lnSpc>
            </a:pPr>
            <a:r>
              <a:rPr lang="es-CO" altLang="es-ES" dirty="0"/>
              <a:t>Escuela de Bellas Artes</a:t>
            </a:r>
            <a:endParaRPr lang="es-ES" altLang="es-ES" dirty="0"/>
          </a:p>
          <a:p>
            <a:pPr>
              <a:lnSpc>
                <a:spcPct val="80000"/>
              </a:lnSpc>
            </a:pPr>
            <a:r>
              <a:rPr lang="es-CO" altLang="es-ES" dirty="0"/>
              <a:t>Conservatorio de Música</a:t>
            </a:r>
            <a:endParaRPr lang="es-ES" altLang="es-ES" dirty="0"/>
          </a:p>
          <a:p>
            <a:pPr>
              <a:lnSpc>
                <a:spcPct val="80000"/>
              </a:lnSpc>
            </a:pPr>
            <a:r>
              <a:rPr lang="es-CO" altLang="es-ES" dirty="0"/>
              <a:t>Instituto de </a:t>
            </a:r>
            <a:r>
              <a:rPr lang="es-CO" altLang="es-ES" dirty="0" err="1"/>
              <a:t>Radium</a:t>
            </a:r>
            <a:endParaRPr lang="es-ES" altLang="es-ES" dirty="0"/>
          </a:p>
          <a:p>
            <a:pPr>
              <a:lnSpc>
                <a:spcPct val="80000"/>
              </a:lnSpc>
            </a:pPr>
            <a:r>
              <a:rPr lang="es-CO" altLang="es-ES" dirty="0"/>
              <a:t>Instituto de Ciencias Naturales</a:t>
            </a:r>
            <a:endParaRPr lang="es-ES" altLang="es-ES" dirty="0"/>
          </a:p>
          <a:p>
            <a:pPr>
              <a:lnSpc>
                <a:spcPct val="80000"/>
              </a:lnSpc>
            </a:pPr>
            <a:r>
              <a:rPr lang="es-CO" altLang="es-ES" dirty="0"/>
              <a:t>Museo de Arte Colonial</a:t>
            </a:r>
            <a:endParaRPr lang="es-ES" altLang="es-ES" dirty="0"/>
          </a:p>
          <a:p>
            <a:pPr>
              <a:lnSpc>
                <a:spcPct val="80000"/>
              </a:lnSpc>
            </a:pPr>
            <a:r>
              <a:rPr lang="es-CO" altLang="es-ES" dirty="0"/>
              <a:t>Museo Nacional</a:t>
            </a:r>
            <a:endParaRPr lang="es-ES" altLang="es-ES" dirty="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FA23456-2773-121D-E5A6-79594BCE2BB2}"/>
              </a:ext>
            </a:extLst>
          </p:cNvPr>
          <p:cNvSpPr>
            <a:spLocks noGrp="1" noChangeArrowheads="1"/>
          </p:cNvSpPr>
          <p:nvPr>
            <p:ph type="title"/>
          </p:nvPr>
        </p:nvSpPr>
        <p:spPr/>
        <p:txBody>
          <a:bodyPr>
            <a:normAutofit fontScale="90000"/>
          </a:bodyPr>
          <a:lstStyle/>
          <a:p>
            <a:pPr eaLnBrk="1" hangingPunct="1"/>
            <a:br>
              <a:rPr lang="es-ES_tradnl" altLang="es-ES" sz="4000" dirty="0"/>
            </a:br>
            <a:r>
              <a:rPr lang="es-ES_tradnl" altLang="es-ES" sz="4000" dirty="0"/>
              <a:t>La primera Facultad de Ciencias 1947</a:t>
            </a:r>
            <a:br>
              <a:rPr lang="es-ES_tradnl" altLang="es-ES" sz="4000" dirty="0"/>
            </a:br>
            <a:endParaRPr lang="es-ES" altLang="es-ES" sz="4000" dirty="0"/>
          </a:p>
        </p:txBody>
      </p:sp>
      <p:sp>
        <p:nvSpPr>
          <p:cNvPr id="7171" name="Rectangle 3">
            <a:extLst>
              <a:ext uri="{FF2B5EF4-FFF2-40B4-BE49-F238E27FC236}">
                <a16:creationId xmlns:a16="http://schemas.microsoft.com/office/drawing/2014/main" id="{CFE0398E-55DB-B957-9C34-A9A76AC1E08F}"/>
              </a:ext>
            </a:extLst>
          </p:cNvPr>
          <p:cNvSpPr>
            <a:spLocks noGrp="1" noChangeArrowheads="1"/>
          </p:cNvSpPr>
          <p:nvPr>
            <p:ph type="body" idx="1"/>
          </p:nvPr>
        </p:nvSpPr>
        <p:spPr/>
        <p:txBody>
          <a:bodyPr>
            <a:normAutofit fontScale="92500" lnSpcReduction="20000"/>
          </a:bodyPr>
          <a:lstStyle/>
          <a:p>
            <a:pPr eaLnBrk="1" hangingPunct="1">
              <a:lnSpc>
                <a:spcPct val="80000"/>
              </a:lnSpc>
            </a:pPr>
            <a:r>
              <a:rPr lang="es-ES" altLang="es-ES" sz="1600"/>
              <a:t>1. </a:t>
            </a:r>
            <a:r>
              <a:rPr lang="es-ES" altLang="es-ES" sz="1600" i="1"/>
              <a:t>Astrofísica</a:t>
            </a:r>
            <a:r>
              <a:rPr lang="es-ES" altLang="es-ES" sz="1600"/>
              <a:t> por   Belisario Ruiz Wilches (Ingeniero, 1887-1967)  </a:t>
            </a:r>
          </a:p>
          <a:p>
            <a:pPr eaLnBrk="1" hangingPunct="1">
              <a:lnSpc>
                <a:spcPct val="80000"/>
              </a:lnSpc>
            </a:pPr>
            <a:r>
              <a:rPr lang="es-ES" altLang="es-ES" sz="1600"/>
              <a:t>2. </a:t>
            </a:r>
            <a:r>
              <a:rPr lang="es-ES" altLang="es-ES" sz="1600" i="1"/>
              <a:t>Botánica Sistemática</a:t>
            </a:r>
            <a:r>
              <a:rPr lang="es-ES" altLang="es-ES" sz="1600"/>
              <a:t> por   Armando Dugand (Naturalista, 1906-1971)  </a:t>
            </a:r>
          </a:p>
          <a:p>
            <a:pPr eaLnBrk="1" hangingPunct="1">
              <a:lnSpc>
                <a:spcPct val="80000"/>
              </a:lnSpc>
            </a:pPr>
            <a:r>
              <a:rPr lang="es-ES" altLang="es-ES" sz="1600"/>
              <a:t>3. </a:t>
            </a:r>
            <a:r>
              <a:rPr lang="es-ES" altLang="es-ES" sz="1600" i="1"/>
              <a:t>Farmacodinamia</a:t>
            </a:r>
            <a:r>
              <a:rPr lang="es-ES" altLang="es-ES" sz="1600"/>
              <a:t> por   Gonzalo Montes. </a:t>
            </a:r>
          </a:p>
          <a:p>
            <a:pPr eaLnBrk="1" hangingPunct="1">
              <a:lnSpc>
                <a:spcPct val="80000"/>
              </a:lnSpc>
            </a:pPr>
            <a:r>
              <a:rPr lang="es-ES" altLang="es-ES" sz="1600"/>
              <a:t>4. </a:t>
            </a:r>
            <a:r>
              <a:rPr lang="es-ES" altLang="es-ES" sz="1600" i="1"/>
              <a:t>Filosofía de las Ciencias</a:t>
            </a:r>
            <a:r>
              <a:rPr lang="es-ES" altLang="es-ES" sz="1600"/>
              <a:t> por   Rafael Carrillo (Filósofo).</a:t>
            </a:r>
          </a:p>
          <a:p>
            <a:pPr eaLnBrk="1" hangingPunct="1">
              <a:lnSpc>
                <a:spcPct val="80000"/>
              </a:lnSpc>
            </a:pPr>
            <a:r>
              <a:rPr lang="es-ES" altLang="es-ES" sz="1600"/>
              <a:t>5. </a:t>
            </a:r>
            <a:r>
              <a:rPr lang="es-ES" altLang="es-ES" sz="1600" i="1"/>
              <a:t>Física General</a:t>
            </a:r>
            <a:r>
              <a:rPr lang="es-ES" altLang="es-ES" sz="1600"/>
              <a:t> por e Eduardo Gamba Escallón . (Ingeniero)</a:t>
            </a:r>
          </a:p>
          <a:p>
            <a:pPr eaLnBrk="1" hangingPunct="1">
              <a:lnSpc>
                <a:spcPct val="80000"/>
              </a:lnSpc>
            </a:pPr>
            <a:r>
              <a:rPr lang="es-ES" altLang="es-ES" sz="1600"/>
              <a:t>6. </a:t>
            </a:r>
            <a:r>
              <a:rPr lang="es-ES" altLang="es-ES" sz="1600" i="1"/>
              <a:t>Fisico-Química</a:t>
            </a:r>
            <a:r>
              <a:rPr lang="es-ES" altLang="es-ES" sz="1600"/>
              <a:t> por  Bernardo Uribe Vergara (Químico).</a:t>
            </a:r>
          </a:p>
          <a:p>
            <a:pPr eaLnBrk="1" hangingPunct="1">
              <a:lnSpc>
                <a:spcPct val="80000"/>
              </a:lnSpc>
            </a:pPr>
            <a:r>
              <a:rPr lang="es-ES" altLang="es-ES" sz="1600"/>
              <a:t>7. </a:t>
            </a:r>
            <a:r>
              <a:rPr lang="es-ES" altLang="es-ES" sz="1600" i="1"/>
              <a:t>Fisiología Humana</a:t>
            </a:r>
            <a:r>
              <a:rPr lang="es-ES" altLang="es-ES" sz="1600"/>
              <a:t> por  Alfonso Esguerra Gómez.  (Médico)</a:t>
            </a:r>
          </a:p>
          <a:p>
            <a:pPr eaLnBrk="1" hangingPunct="1">
              <a:lnSpc>
                <a:spcPct val="80000"/>
              </a:lnSpc>
            </a:pPr>
            <a:r>
              <a:rPr lang="es-ES" altLang="es-ES" sz="1600"/>
              <a:t>8. </a:t>
            </a:r>
            <a:r>
              <a:rPr lang="es-ES" altLang="es-ES" sz="1600" i="1"/>
              <a:t>Geodesia</a:t>
            </a:r>
            <a:r>
              <a:rPr lang="es-ES" altLang="es-ES" sz="1600"/>
              <a:t> por  José Ignacio Ruiz. (Ingeniero, 1903-199?)</a:t>
            </a:r>
          </a:p>
          <a:p>
            <a:pPr eaLnBrk="1" hangingPunct="1">
              <a:lnSpc>
                <a:spcPct val="80000"/>
              </a:lnSpc>
            </a:pPr>
            <a:r>
              <a:rPr lang="es-ES" altLang="es-ES" sz="1600"/>
              <a:t>9. </a:t>
            </a:r>
            <a:r>
              <a:rPr lang="es-ES" altLang="es-ES" sz="1600" i="1"/>
              <a:t>Geología</a:t>
            </a:r>
            <a:r>
              <a:rPr lang="es-ES" altLang="es-ES" sz="1600"/>
              <a:t> por  José Royo y Gómez. (Geólogo español)</a:t>
            </a:r>
          </a:p>
          <a:p>
            <a:pPr eaLnBrk="1" hangingPunct="1">
              <a:lnSpc>
                <a:spcPct val="80000"/>
              </a:lnSpc>
            </a:pPr>
            <a:r>
              <a:rPr lang="es-ES" altLang="es-ES" sz="1600"/>
              <a:t>10. </a:t>
            </a:r>
            <a:r>
              <a:rPr lang="es-ES" altLang="es-ES" sz="1600" i="1"/>
              <a:t>Historia General del Derecho</a:t>
            </a:r>
            <a:r>
              <a:rPr lang="es-ES" altLang="es-ES" sz="1600"/>
              <a:t> por   José María Ots Capdequi. (Exiliado español)</a:t>
            </a:r>
          </a:p>
          <a:p>
            <a:pPr eaLnBrk="1" hangingPunct="1">
              <a:lnSpc>
                <a:spcPct val="80000"/>
              </a:lnSpc>
            </a:pPr>
            <a:r>
              <a:rPr lang="es-ES" altLang="es-ES" sz="1600"/>
              <a:t>11. </a:t>
            </a:r>
            <a:r>
              <a:rPr lang="es-ES" altLang="es-ES" sz="1600" i="1"/>
              <a:t>Matemáticas Generales</a:t>
            </a:r>
            <a:r>
              <a:rPr lang="es-ES" altLang="es-ES" sz="1600"/>
              <a:t> por   Henry Yerly (Suizo, 1901-1984)</a:t>
            </a:r>
          </a:p>
          <a:p>
            <a:pPr eaLnBrk="1" hangingPunct="1">
              <a:lnSpc>
                <a:spcPct val="80000"/>
              </a:lnSpc>
            </a:pPr>
            <a:r>
              <a:rPr lang="es-ES" altLang="es-ES" sz="1600"/>
              <a:t>12. </a:t>
            </a:r>
            <a:r>
              <a:rPr lang="es-ES" altLang="es-ES" sz="1600" i="1"/>
              <a:t>Prospección Geofísica</a:t>
            </a:r>
            <a:r>
              <a:rPr lang="es-ES" altLang="es-ES" sz="1600"/>
              <a:t> por  Jesús Emilio Ramírez (Doctor en Ciencias Geofísicas,1904-1980).  </a:t>
            </a:r>
          </a:p>
          <a:p>
            <a:pPr eaLnBrk="1" hangingPunct="1">
              <a:lnSpc>
                <a:spcPct val="80000"/>
              </a:lnSpc>
            </a:pPr>
            <a:r>
              <a:rPr lang="es-ES" altLang="es-ES" sz="1600"/>
              <a:t>13. </a:t>
            </a:r>
            <a:r>
              <a:rPr lang="es-ES" altLang="es-ES" sz="1600" i="1"/>
              <a:t>Química Orgánica</a:t>
            </a:r>
            <a:r>
              <a:rPr lang="es-ES" altLang="es-ES" sz="1600"/>
              <a:t> por   Eduardo Calderón (Químico Farmaceuta, 1923- ).  </a:t>
            </a:r>
          </a:p>
          <a:p>
            <a:pPr eaLnBrk="1" hangingPunct="1">
              <a:lnSpc>
                <a:spcPct val="80000"/>
              </a:lnSpc>
            </a:pPr>
            <a:r>
              <a:rPr lang="es-ES" altLang="es-ES" sz="1600"/>
              <a:t>14. </a:t>
            </a:r>
            <a:r>
              <a:rPr lang="es-ES" altLang="es-ES" sz="1600" i="1"/>
              <a:t>Radioactividad</a:t>
            </a:r>
            <a:r>
              <a:rPr lang="es-ES" altLang="es-ES" sz="1600"/>
              <a:t> por   Luis María Borrero.  (Médico)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A22D460-AFB8-E194-856F-908C5D36A742}"/>
              </a:ext>
            </a:extLst>
          </p:cNvPr>
          <p:cNvSpPr>
            <a:spLocks noGrp="1" noChangeArrowheads="1"/>
          </p:cNvSpPr>
          <p:nvPr>
            <p:ph type="title"/>
          </p:nvPr>
        </p:nvSpPr>
        <p:spPr/>
        <p:txBody>
          <a:bodyPr/>
          <a:lstStyle/>
          <a:p>
            <a:pPr eaLnBrk="1" hangingPunct="1"/>
            <a:r>
              <a:rPr lang="es-ES_tradnl" altLang="es-ES"/>
              <a:t>Escuela Normal Superior</a:t>
            </a:r>
            <a:endParaRPr lang="es-ES" altLang="es-ES"/>
          </a:p>
        </p:txBody>
      </p:sp>
      <p:sp>
        <p:nvSpPr>
          <p:cNvPr id="11267" name="Rectangle 3">
            <a:extLst>
              <a:ext uri="{FF2B5EF4-FFF2-40B4-BE49-F238E27FC236}">
                <a16:creationId xmlns:a16="http://schemas.microsoft.com/office/drawing/2014/main" id="{A8C19A59-91DD-FAAA-B6DF-B3463FE569A7}"/>
              </a:ext>
            </a:extLst>
          </p:cNvPr>
          <p:cNvSpPr>
            <a:spLocks noGrp="1" noChangeArrowheads="1"/>
          </p:cNvSpPr>
          <p:nvPr>
            <p:ph sz="half" idx="1"/>
          </p:nvPr>
        </p:nvSpPr>
        <p:spPr>
          <a:xfrm>
            <a:off x="5915025" y="1930400"/>
            <a:ext cx="3504056" cy="3880772"/>
          </a:xfrm>
        </p:spPr>
        <p:txBody>
          <a:bodyPr>
            <a:normAutofit fontScale="92500" lnSpcReduction="20000"/>
          </a:bodyPr>
          <a:lstStyle/>
          <a:p>
            <a:pPr eaLnBrk="1" hangingPunct="1"/>
            <a:endParaRPr lang="es-ES_tradnl" altLang="es-ES" dirty="0"/>
          </a:p>
          <a:p>
            <a:pPr eaLnBrk="1" hangingPunct="1"/>
            <a:endParaRPr lang="es-ES_tradnl" altLang="es-ES" dirty="0"/>
          </a:p>
          <a:p>
            <a:pPr eaLnBrk="1" hangingPunct="1"/>
            <a:endParaRPr lang="es-ES_tradnl" altLang="es-ES" dirty="0"/>
          </a:p>
          <a:p>
            <a:pPr eaLnBrk="1" hangingPunct="1"/>
            <a:r>
              <a:rPr lang="es-ES_tradnl" altLang="es-ES" dirty="0"/>
              <a:t>Sección de Ciencias Sociales</a:t>
            </a:r>
          </a:p>
          <a:p>
            <a:pPr eaLnBrk="1" hangingPunct="1"/>
            <a:r>
              <a:rPr lang="es-ES_tradnl" altLang="es-ES" dirty="0"/>
              <a:t>Sección de Filología e Idiomas</a:t>
            </a:r>
          </a:p>
          <a:p>
            <a:pPr eaLnBrk="1" hangingPunct="1"/>
            <a:r>
              <a:rPr lang="es-ES_tradnl" altLang="es-ES" dirty="0"/>
              <a:t>Ciencias Biológicas y Química</a:t>
            </a:r>
          </a:p>
          <a:p>
            <a:pPr eaLnBrk="1" hangingPunct="1"/>
            <a:r>
              <a:rPr lang="es-ES_tradnl" altLang="es-ES" dirty="0"/>
              <a:t>Sección de Física y Matemáticas</a:t>
            </a:r>
          </a:p>
          <a:p>
            <a:pPr eaLnBrk="1" hangingPunct="1"/>
            <a:r>
              <a:rPr lang="es-ES_tradnl" altLang="es-ES" dirty="0"/>
              <a:t>Cultura General y pedagogía</a:t>
            </a:r>
            <a:endParaRPr lang="es-ES" altLang="es-ES" dirty="0"/>
          </a:p>
        </p:txBody>
      </p:sp>
      <p:sp>
        <p:nvSpPr>
          <p:cNvPr id="2" name="Marcador de contenido 1">
            <a:extLst>
              <a:ext uri="{FF2B5EF4-FFF2-40B4-BE49-F238E27FC236}">
                <a16:creationId xmlns:a16="http://schemas.microsoft.com/office/drawing/2014/main" id="{5BBBA94A-028A-936F-2A5A-EFA07AB1C4EC}"/>
              </a:ext>
            </a:extLst>
          </p:cNvPr>
          <p:cNvSpPr>
            <a:spLocks noGrp="1"/>
          </p:cNvSpPr>
          <p:nvPr>
            <p:ph sz="half" idx="2"/>
          </p:nvPr>
        </p:nvSpPr>
        <p:spPr>
          <a:xfrm>
            <a:off x="905932" y="1930399"/>
            <a:ext cx="4864013" cy="3880773"/>
          </a:xfrm>
        </p:spPr>
        <p:txBody>
          <a:bodyPr>
            <a:normAutofit fontScale="92500" lnSpcReduction="20000"/>
          </a:bodyPr>
          <a:lstStyle/>
          <a:p>
            <a:pPr marL="0" indent="0">
              <a:buNone/>
            </a:pPr>
            <a:r>
              <a:rPr lang="es-CO" dirty="0"/>
              <a:t>La reforma educativa en todos los niveles fue uno de los grandes legados de la República Liberal, entre estos se ha destacado de manera especial la Escuela Normal Superior (ENS), cuyo fin esencial fue la formación de maestros de las más altas calidades académicas. La importancia de la ENS radica sustancialmente en que fue el germen de las ciencias sociales en Colombia y por eso ha merecido un destacado lugar en la historia de la educación y la cultura colombianas; pero su relevancia no se limita a las ciencias sociales, también repercutió en las que llamaré ciencias básicas para distinguirlas de las sociales. Me refiero a las ciencias exactas, físicas y naturales o más explícitamente a las matemáticas, la física, la química, la farmacia y la biología, con sus antecedentes en la botánica y la zoología.</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a:extLst>
              <a:ext uri="{FF2B5EF4-FFF2-40B4-BE49-F238E27FC236}">
                <a16:creationId xmlns:a16="http://schemas.microsoft.com/office/drawing/2014/main" id="{62880EBB-8DB5-559A-CE5B-3851D604C31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8928E86-55F8-4E0B-81D6-AD2D377E4CD4}" type="slidenum">
              <a:rPr lang="es-ES" altLang="es-ES"/>
              <a:pPr eaLnBrk="1" hangingPunct="1"/>
              <a:t>9</a:t>
            </a:fld>
            <a:endParaRPr lang="es-ES" altLang="es-ES"/>
          </a:p>
        </p:txBody>
      </p:sp>
      <p:sp>
        <p:nvSpPr>
          <p:cNvPr id="38914" name="Rectangle 2">
            <a:extLst>
              <a:ext uri="{FF2B5EF4-FFF2-40B4-BE49-F238E27FC236}">
                <a16:creationId xmlns:a16="http://schemas.microsoft.com/office/drawing/2014/main" id="{2C759FC2-A928-0E68-C485-B609EF2D7699}"/>
              </a:ext>
            </a:extLst>
          </p:cNvPr>
          <p:cNvSpPr>
            <a:spLocks noGrp="1" noChangeArrowheads="1"/>
          </p:cNvSpPr>
          <p:nvPr>
            <p:ph type="title"/>
          </p:nvPr>
        </p:nvSpPr>
        <p:spPr/>
        <p:txBody>
          <a:bodyPr>
            <a:normAutofit fontScale="90000"/>
          </a:bodyPr>
          <a:lstStyle/>
          <a:p>
            <a:pPr eaLnBrk="1" hangingPunct="1"/>
            <a:r>
              <a:rPr lang="es-ES" altLang="es-ES" sz="3200" dirty="0"/>
              <a:t>Llegan los exiliados</a:t>
            </a:r>
            <a:br>
              <a:rPr lang="es-ES" altLang="es-ES" sz="3200" dirty="0"/>
            </a:br>
            <a:r>
              <a:rPr lang="es-ES" altLang="es-ES" sz="3200" dirty="0"/>
              <a:t>Francisco Vera Fernández de Córdoba (1888-1967)</a:t>
            </a:r>
          </a:p>
        </p:txBody>
      </p:sp>
      <p:sp>
        <p:nvSpPr>
          <p:cNvPr id="38915" name="Rectangle 3">
            <a:extLst>
              <a:ext uri="{FF2B5EF4-FFF2-40B4-BE49-F238E27FC236}">
                <a16:creationId xmlns:a16="http://schemas.microsoft.com/office/drawing/2014/main" id="{51AE00EF-A9A2-F294-E9BE-A7C6FBCEE784}"/>
              </a:ext>
            </a:extLst>
          </p:cNvPr>
          <p:cNvSpPr>
            <a:spLocks noGrp="1" noChangeArrowheads="1"/>
          </p:cNvSpPr>
          <p:nvPr>
            <p:ph type="body" idx="1"/>
          </p:nvPr>
        </p:nvSpPr>
        <p:spPr/>
        <p:txBody>
          <a:bodyPr/>
          <a:lstStyle/>
          <a:p>
            <a:pPr algn="ctr" eaLnBrk="1" hangingPunct="1">
              <a:buFont typeface="Wingdings" panose="05000000000000000000" pitchFamily="2" charset="2"/>
              <a:buNone/>
            </a:pPr>
            <a:r>
              <a:rPr lang="es-ES" altLang="es-ES" b="1" dirty="0"/>
              <a:t>Trayectoria en Colombia 1941-1944</a:t>
            </a:r>
          </a:p>
          <a:p>
            <a:pPr eaLnBrk="1" hangingPunct="1"/>
            <a:r>
              <a:rPr lang="es-ES" altLang="es-ES" dirty="0"/>
              <a:t>Cursillo: </a:t>
            </a:r>
            <a:r>
              <a:rPr lang="es-ES" altLang="es-ES" i="1" dirty="0">
                <a:solidFill>
                  <a:schemeClr val="tx1"/>
                </a:solidFill>
              </a:rPr>
              <a:t>La dualidad de los valores humanos en el campo de la Matemática</a:t>
            </a:r>
            <a:r>
              <a:rPr lang="es-ES" altLang="es-ES" dirty="0">
                <a:solidFill>
                  <a:schemeClr val="tx1"/>
                </a:solidFill>
              </a:rPr>
              <a:t>. Teatro Colón.</a:t>
            </a:r>
          </a:p>
          <a:p>
            <a:pPr eaLnBrk="1" hangingPunct="1"/>
            <a:r>
              <a:rPr lang="es-ES" altLang="es-ES" dirty="0">
                <a:solidFill>
                  <a:schemeClr val="tx1"/>
                </a:solidFill>
              </a:rPr>
              <a:t>Cursillo: </a:t>
            </a:r>
            <a:r>
              <a:rPr lang="es-ES" altLang="es-ES" i="1" dirty="0">
                <a:solidFill>
                  <a:schemeClr val="tx1"/>
                </a:solidFill>
              </a:rPr>
              <a:t>Principios fundamentales de la geometría</a:t>
            </a:r>
            <a:r>
              <a:rPr lang="es-ES" altLang="es-ES" dirty="0">
                <a:solidFill>
                  <a:schemeClr val="tx1"/>
                </a:solidFill>
              </a:rPr>
              <a:t>. Facultad de Matemáticas e Ingeniería.</a:t>
            </a:r>
          </a:p>
          <a:p>
            <a:r>
              <a:rPr lang="es-ES" altLang="es-ES" dirty="0">
                <a:solidFill>
                  <a:schemeClr val="tx1"/>
                </a:solidFill>
              </a:rPr>
              <a:t>Polémica en Bogotá por su </a:t>
            </a:r>
            <a:r>
              <a:rPr lang="es-ES" altLang="es-ES" i="1" dirty="0">
                <a:solidFill>
                  <a:schemeClr val="tx1"/>
                </a:solidFill>
              </a:rPr>
              <a:t>Tratado de geometría proyectiva</a:t>
            </a:r>
            <a:r>
              <a:rPr lang="es-ES" altLang="es-ES" dirty="0">
                <a:solidFill>
                  <a:schemeClr val="tx1"/>
                </a:solidFill>
              </a:rPr>
              <a:t>. La Habana: Cultural, 1941.</a:t>
            </a:r>
          </a:p>
          <a:p>
            <a:r>
              <a:rPr lang="es-ES" altLang="es-ES" dirty="0">
                <a:solidFill>
                  <a:schemeClr val="tx1"/>
                </a:solidFill>
              </a:rPr>
              <a:t>Cursillo </a:t>
            </a:r>
            <a:r>
              <a:rPr lang="es-ES" altLang="es-ES" i="1" dirty="0">
                <a:solidFill>
                  <a:schemeClr val="tx1"/>
                </a:solidFill>
              </a:rPr>
              <a:t>Historia de las ideas matemáticas. </a:t>
            </a:r>
            <a:r>
              <a:rPr lang="es-ES" altLang="es-ES" dirty="0">
                <a:solidFill>
                  <a:schemeClr val="tx1"/>
                </a:solidFill>
              </a:rPr>
              <a:t>Sociedad Colombiana de Ingenieros. 1942.</a:t>
            </a:r>
          </a:p>
          <a:p>
            <a:r>
              <a:rPr lang="es-ES" altLang="es-ES" dirty="0">
                <a:solidFill>
                  <a:schemeClr val="tx1"/>
                </a:solidFill>
              </a:rPr>
              <a:t>Cursillo: </a:t>
            </a:r>
            <a:r>
              <a:rPr lang="es-ES" altLang="es-ES" i="1" dirty="0">
                <a:solidFill>
                  <a:schemeClr val="tx1"/>
                </a:solidFill>
              </a:rPr>
              <a:t>Introducción a la teoría de conjuntos</a:t>
            </a:r>
            <a:r>
              <a:rPr lang="es-ES" altLang="es-ES" dirty="0">
                <a:solidFill>
                  <a:schemeClr val="tx1"/>
                </a:solidFill>
              </a:rPr>
              <a:t>.</a:t>
            </a:r>
          </a:p>
          <a:p>
            <a:pPr eaLnBrk="1" hangingPunct="1"/>
            <a:endParaRPr lang="es-ES" altLang="es-ES" dirty="0"/>
          </a:p>
        </p:txBody>
      </p:sp>
    </p:spTree>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406</TotalTime>
  <Words>1589</Words>
  <Application>Microsoft Office PowerPoint</Application>
  <PresentationFormat>Panorámica</PresentationFormat>
  <Paragraphs>107</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Trebuchet MS</vt:lpstr>
      <vt:lpstr>Wingdings</vt:lpstr>
      <vt:lpstr>Wingdings 3</vt:lpstr>
      <vt:lpstr>Faceta</vt:lpstr>
      <vt:lpstr>La Academia, la Universidad Nacional y el desarrollo de la Ciencia en Colombia</vt:lpstr>
      <vt:lpstr> Ciencia y educación en la República liberal: los gobiernos de Alfonso López Pumarejo</vt:lpstr>
      <vt:lpstr>La Academia de Ciencias Exactas, Físicas y Naturales</vt:lpstr>
      <vt:lpstr>Presentación de PowerPoint</vt:lpstr>
      <vt:lpstr>Ley 68 de 1936 orgánica de la Universidad una reforma significativa que estimulará el estudio y el desarrollo de las ciencias básicas.  </vt:lpstr>
      <vt:lpstr>Universidad Nacional en 1945 diez años después</vt:lpstr>
      <vt:lpstr> La primera Facultad de Ciencias 1947 </vt:lpstr>
      <vt:lpstr>Escuela Normal Superior</vt:lpstr>
      <vt:lpstr>Llegan los exiliados Francisco Vera Fernández de Córdoba (1888-1967)</vt:lpstr>
      <vt:lpstr>Trabajos de Vera</vt:lpstr>
      <vt:lpstr>Francisco Vera</vt:lpstr>
      <vt:lpstr>Conclusiones </vt:lpstr>
      <vt:lpstr>Presentación de PowerPoint</vt:lpstr>
      <vt:lpstr>FINAL FINAL</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Clara H. Sanchez</dc:creator>
  <cp:lastModifiedBy>Clara H. Sanchez</cp:lastModifiedBy>
  <cp:revision>6</cp:revision>
  <dcterms:created xsi:type="dcterms:W3CDTF">2026-05-25T21:40:49Z</dcterms:created>
  <dcterms:modified xsi:type="dcterms:W3CDTF">2026-05-27T21:30:02Z</dcterms:modified>
</cp:coreProperties>
</file>