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1161" r:id="rId3"/>
    <p:sldId id="1185" r:id="rId4"/>
    <p:sldId id="1235" r:id="rId5"/>
    <p:sldId id="1205" r:id="rId6"/>
    <p:sldId id="1206" r:id="rId7"/>
    <p:sldId id="1208" r:id="rId8"/>
    <p:sldId id="1207" r:id="rId9"/>
    <p:sldId id="1178" r:id="rId10"/>
    <p:sldId id="1179" r:id="rId11"/>
    <p:sldId id="1228" r:id="rId12"/>
    <p:sldId id="1202" r:id="rId13"/>
    <p:sldId id="1220" r:id="rId14"/>
    <p:sldId id="1163" r:id="rId15"/>
    <p:sldId id="1181" r:id="rId16"/>
    <p:sldId id="1229" r:id="rId17"/>
    <p:sldId id="1219" r:id="rId18"/>
    <p:sldId id="1154" r:id="rId19"/>
    <p:sldId id="1221" r:id="rId20"/>
    <p:sldId id="1230" r:id="rId21"/>
    <p:sldId id="1223" r:id="rId22"/>
    <p:sldId id="1145" r:id="rId23"/>
    <p:sldId id="1147" r:id="rId24"/>
    <p:sldId id="1191" r:id="rId25"/>
    <p:sldId id="1225" r:id="rId26"/>
    <p:sldId id="1224" r:id="rId27"/>
    <p:sldId id="1231" r:id="rId28"/>
    <p:sldId id="1215" r:id="rId29"/>
    <p:sldId id="1214" r:id="rId30"/>
    <p:sldId id="1213" r:id="rId31"/>
    <p:sldId id="1212" r:id="rId32"/>
    <p:sldId id="1226" r:id="rId33"/>
    <p:sldId id="1216" r:id="rId34"/>
    <p:sldId id="1232" r:id="rId35"/>
    <p:sldId id="1233" r:id="rId36"/>
    <p:sldId id="1197" r:id="rId37"/>
    <p:sldId id="1227" r:id="rId38"/>
    <p:sldId id="1218" r:id="rId39"/>
    <p:sldId id="1201" r:id="rId40"/>
  </p:sldIdLst>
  <p:sldSz cx="12192000" cy="6858000"/>
  <p:notesSz cx="6858000" cy="9144000"/>
  <p:defaultTextStyle>
    <a:defPPr>
      <a:defRPr lang="es-C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F1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3" autoAdjust="0"/>
    <p:restoredTop sz="94660"/>
  </p:normalViewPr>
  <p:slideViewPr>
    <p:cSldViewPr snapToGrid="0">
      <p:cViewPr>
        <p:scale>
          <a:sx n="87" d="100"/>
          <a:sy n="87" d="100"/>
        </p:scale>
        <p:origin x="524" y="15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06B1B6-69E8-AE28-92B2-DCFD280CA2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5F59EF4-6C4A-0A53-77BF-72965F337D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A5D673D-FB0E-BB48-C9C1-E08A50DEF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DC617BB-5A2E-E339-AE2F-B0271D9C9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609EA8F-2336-3C38-96A2-A9A2E0FD2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536667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CC821ED-F306-44C5-EF2E-F490BF7B4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F279588-E8A9-9FAA-DA63-66D929455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A4056AB-486F-5D98-B9DF-F999200FE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5EF9B16-4CF6-9120-6031-382A49AA5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A73D411-2F49-3C41-6FD3-2132CA128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670592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861BF57-A2F1-F5F2-8E79-62772B7A7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032AE38D-E675-AED0-9A0B-0EB58CC7A7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F08AFFA-0F27-B412-738B-78FFFF6A9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6020687-B1A6-0BCE-5AC8-BA826E352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FDD0080-2106-1085-0952-0C8AE250B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905010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F619886-3274-1475-2E2E-9A30BF631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1409D32-D66B-8567-796B-10BD0A8FB8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8C142CEE-53A4-CDA0-2E44-16C92916AD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D57CC8C-17ED-FAE1-894C-D0993943F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5B0D8792-9CFD-A833-B20D-E6767AC52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B629034-2EB2-9AEF-CD9A-C70FF0B26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128334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FAF4D5D-085B-AF22-892B-F5C763B5A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10826A22-AE0A-4FB6-A17C-17772130D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05018E26-D52A-AB4D-F1BD-38BA31F4BC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19EF229C-5FB7-3D79-99C7-C0BB12C48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D993D225-DA04-299F-DF26-93633FEC9D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BC97F420-7256-8EAE-9BC1-FE160AF48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347C5F99-68EE-D6EA-63D9-739F927EE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80803EDE-3CED-49D3-5008-783F0C876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77426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091AA76-963A-9438-AB3F-9150D65B8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EBC4A36C-98A6-9E4B-36EE-5C99E7DEB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157D3ADA-5F87-2CE5-4F6E-9B65360AF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F5B9B07E-08C9-4B51-8763-D094D584F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86996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AE99F2C8-EA77-39FF-7742-046251E6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4185AB45-E6FE-C445-421D-3D4C07511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906F4FB-0921-10B3-3ED9-272A2D1DE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441597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9414A2D-1A93-7895-5094-B11D42BF6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D92DADF-DD91-B691-D871-7E52BA699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21406DF-1811-E312-2A94-8CD0B9C52A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60873E9-8C3C-9BAA-CB37-AA502B45C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FB4DA0F8-1B30-6AEC-F585-088A3942C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97BA513-98A5-7C99-1590-29AC00A30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6779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10A29E-F5DE-A716-E8EC-3EBAABE1D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8D86DCDA-25A2-7B6C-8040-8CE9C45A0C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344D0AD-E3F4-920A-AAC8-FCC7682706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64CFE7EC-4EBE-E493-97D7-0071A6627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47024448-D954-7CED-A27A-C51027862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5DEBD3C-47DF-3243-881F-FDD841B11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688134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1D79188-5D83-C943-A84B-08C5161A9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B1FCB5D1-AED0-7BE8-4662-A53187CF00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09DCC3F-FF54-013C-740B-54194C37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885847D-C7B4-67B9-41BA-570623701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9607BBD-C085-D72D-FACC-E7E3873F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43469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241A69A-6B99-85A8-F5E2-3BBF96CC73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4F5318DD-9A42-20D7-3D6E-0EC0D12860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0624DC3-16AE-4829-0FFC-922C50294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A97AC4C-2A69-DCC5-7273-64EC93812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973B293-6DC3-F913-9943-1BA09AB4C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1675236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s-ES"/>
              <a:t>Haga clic para modificar el estilo de subtítulo del patrón</a:t>
            </a:r>
            <a:endParaRPr lang="es-CO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96A24C5-37FB-E8F9-4897-8065F4C026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BF04D87-D26E-7D7B-C008-44A4BF9CFB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FAFB469-1E9D-66A7-7903-61599E5A14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FEF8F5-9D6E-4BE5-BE43-D6F901651FA1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3267043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7B3B5CB-3E92-3FAE-F8A9-9657D7EB2AA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B1807-ED68-D20C-1558-4A45C711112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B42D20C-7AEE-74AE-6748-1B4DE0B39C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7FC47-8F60-40AB-8B8E-E017F401759B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2464555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59A1AA0-FFF6-BFF4-3EF3-CD433B8E153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D6C921E-B3DD-3416-F719-F44B640F642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4A2AE0B-69BE-7BF7-A8A3-68F2B779E4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A405B-EB97-47DD-8703-C0A3BCAD6DAF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1831551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C3AD32-C832-ED2C-7256-4024B113D8A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9FB95E-341C-652C-A797-F225D0275EA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E143597-C6A3-DA7F-691F-0BEC1CE326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B6847-6C14-4225-98F8-C73C0E9242BB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498126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E80FDF4-15A3-0E50-A4C3-41719D8B30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1BB84585-970C-02A2-13C7-B9CEB437120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0AF74F97-21EA-6343-05E7-5BB60314E0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81E3F-8094-43A1-832A-D5ED9F9D756F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38451339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377891D-B814-F3CF-9735-1D64BCD776E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F33C79B-D081-C60F-5815-FAA918F4B0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DD112B2-BBEB-D421-BF41-78EC31D7ED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AA3C74-C725-4CC2-838A-1098A401D696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904977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E8352B40-8E7D-5E2C-5DCC-882E3ABECFA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BE25EB9-3687-5C5A-9AD3-F461F27DAF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6C1D6175-DC4F-5BA1-BA87-95955BC0475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ACE79-BFC6-447A-A548-E407E3FE2FB6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2758969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20791E-9CC6-10BF-47B2-183B2EF648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D0029C-8CF0-23EC-5EEC-1BFB279C850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58D560-6016-81A1-9BA5-435C5415EA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332F2-425E-48F8-A9C3-0E0CD68E031F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33978002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s-CO" noProof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E4C61D-837A-0035-F26C-193D795B842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08ED7C-78D0-8383-28D1-AB4D36C5BE6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4F290C-81AA-276D-2F00-963FACF407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C97A3A-2308-4D45-95E0-8D051365E748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5725053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B0F5F38-2ADC-092A-2DCF-4ECE7A67DCD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37A084B-35AA-2D01-B9B6-12FB9D8AB57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778DCA8-D721-A6E3-7170-CA60539A6BE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E84A9-E00F-40B0-8020-E3BD354BA26D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956025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428B7C2-3B46-DDBF-77A8-E18A40AFC0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E747A7-B3AB-613A-7643-AB976A04C13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0DC31A6-7C4B-4D2E-1E8F-A6EE6144D4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75B2D-0CC2-4853-9C9F-9C00F923AA1A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3979402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84CA8FC5-6D80-47DB-B040-977330847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DE708CC-A65F-0DBB-A6BB-5D1A66C62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7D924E-E341-5FD2-DCC4-7B50C098DF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E5C760-635C-4B2C-B842-62F51CB40FB4}" type="datetimeFigureOut">
              <a:rPr lang="es-CO" smtClean="0"/>
              <a:t>28/05/2026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54C8C17-EACA-E146-8521-0EB9D07F00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DF65B4E-837D-CC88-EAE1-ADE5A13593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1DE19B-F688-4316-B22F-0601054FB292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438124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001103B-07BC-CD4A-D5F4-DFA6E6979F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s-CO"/>
              <a:t>Haga clic para cambiar el estilo de título	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6191BA3A-F8C0-2D65-7284-9BFF8D3A75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s-CO"/>
              <a:t>Haga clic para modificar el estilo de texto del patrón</a:t>
            </a:r>
          </a:p>
          <a:p>
            <a:pPr lvl="1"/>
            <a:r>
              <a:rPr lang="es-ES" altLang="es-CO"/>
              <a:t>Segundo nivel</a:t>
            </a:r>
          </a:p>
          <a:p>
            <a:pPr lvl="2"/>
            <a:r>
              <a:rPr lang="es-ES" altLang="es-CO"/>
              <a:t>Tercer nivel</a:t>
            </a:r>
          </a:p>
          <a:p>
            <a:pPr lvl="3"/>
            <a:r>
              <a:rPr lang="es-ES" altLang="es-CO"/>
              <a:t>Cuarto nivel</a:t>
            </a:r>
          </a:p>
          <a:p>
            <a:pPr lvl="4"/>
            <a:r>
              <a:rPr lang="es-ES" altLang="es-CO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9390374A-410D-B8BE-5A9F-33659590D18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50">
                <a:latin typeface="Arial" charset="0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823FD21-6A3A-88F5-0E99-AFB22E68B61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50">
                <a:latin typeface="Arial" charset="0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8394085-8FFB-CB11-9368-7D77177BF77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0B1AA8B7-B53F-4EA2-96AD-176EDF72FB1E}" type="slidenum">
              <a:rPr lang="es-ES" altLang="es-CO"/>
              <a:pPr>
                <a:defRPr/>
              </a:pPr>
              <a:t>‹Nº›</a:t>
            </a:fld>
            <a:endParaRPr lang="es-ES" altLang="es-CO"/>
          </a:p>
        </p:txBody>
      </p:sp>
    </p:spTree>
    <p:extLst>
      <p:ext uri="{BB962C8B-B14F-4D97-AF65-F5344CB8AC3E}">
        <p14:creationId xmlns:p14="http://schemas.microsoft.com/office/powerpoint/2010/main" val="3747204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5pPr>
      <a:lvl6pPr marL="3429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es-CO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microsoft.com/office/2007/relationships/hdphoto" Target="../media/hdphoto5.wdp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microsoft.com/office/2007/relationships/hdphoto" Target="../media/hdphoto7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9.wdp"/><Relationship Id="rId7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microsoft.com/office/2007/relationships/hdphoto" Target="../media/hdphoto5.wdp"/><Relationship Id="rId4" Type="http://schemas.openxmlformats.org/officeDocument/2006/relationships/image" Target="../media/image7.png"/><Relationship Id="rId9" Type="http://schemas.microsoft.com/office/2007/relationships/hdphoto" Target="../media/hdphoto11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5" Type="http://schemas.microsoft.com/office/2007/relationships/hdphoto" Target="../media/hdphoto12.wdp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5" Type="http://schemas.microsoft.com/office/2007/relationships/hdphoto" Target="../media/hdphoto12.wdp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4.wdp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7" Type="http://schemas.microsoft.com/office/2007/relationships/hdphoto" Target="../media/hdphoto16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3" Type="http://schemas.microsoft.com/office/2007/relationships/hdphoto" Target="../media/hdphoto20.wdp"/><Relationship Id="rId7" Type="http://schemas.microsoft.com/office/2007/relationships/hdphoto" Target="../media/hdphoto22.wdp"/><Relationship Id="rId12" Type="http://schemas.microsoft.com/office/2007/relationships/hdphoto" Target="../media/hdphoto24.wdp"/><Relationship Id="rId2" Type="http://schemas.openxmlformats.org/officeDocument/2006/relationships/image" Target="../media/image23.png"/><Relationship Id="rId16" Type="http://schemas.microsoft.com/office/2007/relationships/hdphoto" Target="../media/hdphoto26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28.png"/><Relationship Id="rId5" Type="http://schemas.microsoft.com/office/2007/relationships/hdphoto" Target="../media/hdphoto21.wdp"/><Relationship Id="rId15" Type="http://schemas.openxmlformats.org/officeDocument/2006/relationships/image" Target="../media/image30.png"/><Relationship Id="rId10" Type="http://schemas.microsoft.com/office/2007/relationships/hdphoto" Target="../media/hdphoto23.wdp"/><Relationship Id="rId4" Type="http://schemas.openxmlformats.org/officeDocument/2006/relationships/image" Target="../media/image24.png"/><Relationship Id="rId9" Type="http://schemas.openxmlformats.org/officeDocument/2006/relationships/image" Target="../media/image27.png"/><Relationship Id="rId14" Type="http://schemas.microsoft.com/office/2007/relationships/hdphoto" Target="../media/hdphoto25.wdp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7" Type="http://schemas.microsoft.com/office/2007/relationships/hdphoto" Target="../media/hdphoto28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microsoft.com/office/2007/relationships/hdphoto" Target="../media/hdphoto27.wdp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7" Type="http://schemas.microsoft.com/office/2007/relationships/hdphoto" Target="../media/hdphoto30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microsoft.com/office/2007/relationships/hdphoto" Target="../media/hdphoto29.wdp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3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hdphoto" Target="../media/hdphoto33.wdp"/><Relationship Id="rId3" Type="http://schemas.openxmlformats.org/officeDocument/2006/relationships/image" Target="../media/image37.png"/><Relationship Id="rId7" Type="http://schemas.openxmlformats.org/officeDocument/2006/relationships/image" Target="../media/image38.png"/><Relationship Id="rId12" Type="http://schemas.microsoft.com/office/2007/relationships/hdphoto" Target="../media/hdphoto35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31.wdp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0" Type="http://schemas.microsoft.com/office/2007/relationships/hdphoto" Target="../media/hdphoto34.wdp"/><Relationship Id="rId4" Type="http://schemas.microsoft.com/office/2007/relationships/hdphoto" Target="../media/hdphoto32.wdp"/><Relationship Id="rId9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36.wdp"/><Relationship Id="rId7" Type="http://schemas.microsoft.com/office/2007/relationships/hdphoto" Target="../media/hdphoto38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png"/><Relationship Id="rId5" Type="http://schemas.microsoft.com/office/2007/relationships/hdphoto" Target="../media/hdphoto37.wdp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39.wdp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microsoft.com/office/2007/relationships/hdphoto" Target="../media/hdphoto40.wdp"/><Relationship Id="rId7" Type="http://schemas.microsoft.com/office/2007/relationships/hdphoto" Target="../media/hdphoto42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microsoft.com/office/2007/relationships/hdphoto" Target="../media/hdphoto41.wdp"/><Relationship Id="rId4" Type="http://schemas.openxmlformats.org/officeDocument/2006/relationships/image" Target="../media/image48.png"/><Relationship Id="rId9" Type="http://schemas.microsoft.com/office/2007/relationships/hdphoto" Target="../media/hdphoto43.wdp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44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44.wdp"/><Relationship Id="rId7" Type="http://schemas.microsoft.com/office/2007/relationships/hdphoto" Target="../media/hdphoto46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microsoft.com/office/2007/relationships/hdphoto" Target="../media/hdphoto45.wdp"/><Relationship Id="rId4" Type="http://schemas.openxmlformats.org/officeDocument/2006/relationships/image" Target="../media/image52.png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47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47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47.wdp"/><Relationship Id="rId7" Type="http://schemas.microsoft.com/office/2007/relationships/hdphoto" Target="../media/hdphoto49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microsoft.com/office/2007/relationships/hdphoto" Target="../media/hdphoto48.wdp"/><Relationship Id="rId4" Type="http://schemas.openxmlformats.org/officeDocument/2006/relationships/image" Target="../media/image55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47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50.wdp"/><Relationship Id="rId4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51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Relationship Id="rId5" Type="http://schemas.microsoft.com/office/2007/relationships/hdphoto" Target="../media/hdphoto52.wdp"/><Relationship Id="rId4" Type="http://schemas.openxmlformats.org/officeDocument/2006/relationships/image" Target="../media/image59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microsoft.com/office/2007/relationships/hdphoto" Target="../media/hdphoto17.wdp"/><Relationship Id="rId3" Type="http://schemas.microsoft.com/office/2007/relationships/hdphoto" Target="../media/hdphoto51.wdp"/><Relationship Id="rId7" Type="http://schemas.microsoft.com/office/2007/relationships/hdphoto" Target="../media/hdphoto54.wdp"/><Relationship Id="rId12" Type="http://schemas.openxmlformats.org/officeDocument/2006/relationships/image" Target="../media/image2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11" Type="http://schemas.microsoft.com/office/2007/relationships/hdphoto" Target="../media/hdphoto30.wdp"/><Relationship Id="rId5" Type="http://schemas.microsoft.com/office/2007/relationships/hdphoto" Target="../media/hdphoto53.wdp"/><Relationship Id="rId15" Type="http://schemas.microsoft.com/office/2007/relationships/hdphoto" Target="../media/hdphoto20.wdp"/><Relationship Id="rId10" Type="http://schemas.openxmlformats.org/officeDocument/2006/relationships/image" Target="../media/image34.png"/><Relationship Id="rId4" Type="http://schemas.openxmlformats.org/officeDocument/2006/relationships/image" Target="../media/image60.png"/><Relationship Id="rId9" Type="http://schemas.microsoft.com/office/2007/relationships/hdphoto" Target="../media/hdphoto55.wdp"/><Relationship Id="rId14" Type="http://schemas.openxmlformats.org/officeDocument/2006/relationships/image" Target="../media/image23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56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8DC22D73-E0BC-6A3D-5A66-89341FED2F95}"/>
              </a:ext>
            </a:extLst>
          </p:cNvPr>
          <p:cNvSpPr txBox="1"/>
          <p:nvPr/>
        </p:nvSpPr>
        <p:spPr>
          <a:xfrm>
            <a:off x="-2" y="2905753"/>
            <a:ext cx="1219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+mn-cs"/>
              </a:rPr>
              <a:t>Orígenes y consolidación de la Academia Colombiana de Ciencias Exactas, Físicas y Naturales</a:t>
            </a:r>
            <a:endParaRPr kumimoji="0" lang="es-CO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5CDA2A43-0C79-80FA-CE6E-08010996AB4E}"/>
              </a:ext>
            </a:extLst>
          </p:cNvPr>
          <p:cNvSpPr txBox="1"/>
          <p:nvPr/>
        </p:nvSpPr>
        <p:spPr>
          <a:xfrm>
            <a:off x="-1" y="4673206"/>
            <a:ext cx="1219199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b="1" dirty="0">
                <a:solidFill>
                  <a:srgbClr val="FFC000"/>
                </a:solidFill>
                <a:effectLst/>
                <a:latin typeface="georgia" panose="02040502050405020303" pitchFamily="18" charset="0"/>
              </a:rPr>
              <a:t>Alberto Gómez Gutiérrez, PhD</a:t>
            </a:r>
            <a:br>
              <a:rPr lang="es-ES" sz="2400" b="1" dirty="0">
                <a:solidFill>
                  <a:srgbClr val="FFFF00"/>
                </a:solidFill>
                <a:effectLst/>
                <a:latin typeface="georgia" panose="02040502050405020303" pitchFamily="18" charset="0"/>
              </a:rPr>
            </a:br>
            <a:endParaRPr lang="es-ES" sz="700" b="1" dirty="0">
              <a:solidFill>
                <a:srgbClr val="FFFF00"/>
              </a:solidFill>
              <a:effectLst/>
              <a:latin typeface="georgia" panose="02040502050405020303" pitchFamily="18" charset="0"/>
            </a:endParaRPr>
          </a:p>
          <a:p>
            <a:pPr algn="ctr"/>
            <a:r>
              <a:rPr lang="es-ES" sz="1100" dirty="0">
                <a:solidFill>
                  <a:schemeClr val="bg1"/>
                </a:solidFill>
                <a:latin typeface="georgia" panose="02040502050405020303" pitchFamily="18" charset="0"/>
              </a:rPr>
              <a:t>Miembro de Número </a:t>
            </a:r>
          </a:p>
          <a:p>
            <a:pPr algn="ctr"/>
            <a:r>
              <a:rPr lang="es-ES" sz="1050" dirty="0">
                <a:solidFill>
                  <a:schemeClr val="bg1"/>
                </a:solidFill>
                <a:latin typeface="georgia" panose="02040502050405020303" pitchFamily="18" charset="0"/>
              </a:rPr>
              <a:t>Academia Colombiana de Ciencias Exactas, Físicas y Naturales</a:t>
            </a:r>
          </a:p>
          <a:p>
            <a:pPr algn="ctr"/>
            <a:endParaRPr lang="es-ES" sz="7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ctr"/>
            <a:r>
              <a:rPr lang="es-ES" sz="1100" i="0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Vicepresidente</a:t>
            </a:r>
          </a:p>
          <a:p>
            <a:pPr algn="ctr"/>
            <a:r>
              <a:rPr lang="es-ES" sz="1050" i="0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Academia Colombiana de Historia</a:t>
            </a:r>
            <a:endParaRPr lang="es-CO" sz="1050" dirty="0"/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EDAFDC90-C9CB-FA61-6448-FFC9DC01BC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6705" t="9890" r="13042" b="927"/>
          <a:stretch/>
        </p:blipFill>
        <p:spPr>
          <a:xfrm>
            <a:off x="5149157" y="205318"/>
            <a:ext cx="1893682" cy="2198466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224654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>
            <a:extLst>
              <a:ext uri="{FF2B5EF4-FFF2-40B4-BE49-F238E27FC236}">
                <a16:creationId xmlns:a16="http://schemas.microsoft.com/office/drawing/2014/main" id="{0E03B448-0E78-A023-0FF9-1382804E14B9}"/>
              </a:ext>
            </a:extLst>
          </p:cNvPr>
          <p:cNvSpPr txBox="1">
            <a:spLocks noChangeArrowheads="1"/>
          </p:cNvSpPr>
          <p:nvPr/>
        </p:nvSpPr>
        <p:spPr>
          <a:xfrm>
            <a:off x="556185" y="4785195"/>
            <a:ext cx="4030445" cy="560263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j-ea"/>
                <a:cs typeface="+mj-cs"/>
              </a:rPr>
              <a:t>2021</a:t>
            </a:r>
            <a:endParaRPr kumimoji="0" lang="en-US" altLang="es-CO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j-ea"/>
              <a:cs typeface="+mj-cs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781D244-AD72-D2BC-250D-3CCC15633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80193" y="2288690"/>
            <a:ext cx="8901448" cy="444415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F0F1C4F4-9607-BAAB-0B48-C514262B57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427" y="439276"/>
            <a:ext cx="4107699" cy="4068702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973394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4B7AA45E-8EEE-31A3-F23B-872CB20A2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7663"/>
            <a:ext cx="12192000" cy="6182673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5FF42463-5A71-AA71-3665-554E4B251F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372136" y="337663"/>
            <a:ext cx="452323" cy="427193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EA0EA94F-AE67-5CEB-4626-7164F4A11C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776216" y="337662"/>
            <a:ext cx="452323" cy="4271933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C0203431-3E6E-25BC-D119-715ED98902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4807126" y="337661"/>
            <a:ext cx="756044" cy="4271933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01EC0A5B-7F0B-AAA3-23C1-315BA55ECC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427" y="439276"/>
            <a:ext cx="4107699" cy="4068702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057357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B8F06D2C-5B64-55B7-ED15-D5F307E3A5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2134" y="199155"/>
            <a:ext cx="5819139" cy="5850278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6" name="Título 1">
            <a:extLst>
              <a:ext uri="{FF2B5EF4-FFF2-40B4-BE49-F238E27FC236}">
                <a16:creationId xmlns:a16="http://schemas.microsoft.com/office/drawing/2014/main" id="{AC3B1E16-9921-6059-6979-BB94EB74A0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134" y="6079941"/>
            <a:ext cx="5819139" cy="641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Academia</a:t>
            </a:r>
            <a:r>
              <a:rPr kumimoji="0" lang="es-ES" altLang="es-CO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ateniense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(c. 386 a. C.)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5216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ítulo 1">
            <a:extLst>
              <a:ext uri="{FF2B5EF4-FFF2-40B4-BE49-F238E27FC236}">
                <a16:creationId xmlns:a16="http://schemas.microsoft.com/office/drawing/2014/main" id="{5F24DE1E-3F53-BA00-53DB-0964EC6F6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134" y="6079941"/>
            <a:ext cx="5819139" cy="641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Academia</a:t>
            </a:r>
            <a:r>
              <a:rPr kumimoji="0" lang="es-ES" altLang="es-CO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ateniense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(c. 386 a. C.)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0626C473-1DF8-A5D5-C0A5-75B072477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902"/>
          <a:stretch/>
        </p:blipFill>
        <p:spPr>
          <a:xfrm>
            <a:off x="7135465" y="199155"/>
            <a:ext cx="4404401" cy="2572268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683AA63C-D2CC-3BB4-6FC8-4DB7CDCDE5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5464" y="2771423"/>
            <a:ext cx="4404401" cy="72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Universidades europeas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(Edad Media)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3" name="Imagen 18">
            <a:extLst>
              <a:ext uri="{FF2B5EF4-FFF2-40B4-BE49-F238E27FC236}">
                <a16:creationId xmlns:a16="http://schemas.microsoft.com/office/drawing/2014/main" id="{4A269FE8-715D-3026-49EB-792704D2E9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7764"/>
          <a:stretch/>
        </p:blipFill>
        <p:spPr bwMode="auto">
          <a:xfrm>
            <a:off x="7135464" y="3567642"/>
            <a:ext cx="4404401" cy="242534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45D610B9-8004-22C8-4FDB-FFDAA264D7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5463" y="5992984"/>
            <a:ext cx="4404401" cy="72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Sociedades Científicas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(Renacimiento)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99E30B05-50F1-3CB3-EE1F-CAF2125955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2134" y="199155"/>
            <a:ext cx="5819139" cy="5850278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245433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DA5357F4-5BDD-5A2B-3AE0-B2C3F969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27243" y="975030"/>
            <a:ext cx="8601217" cy="480199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72993990-9637-04A2-BF8D-1D3DDC31F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7242" y="5882970"/>
            <a:ext cx="8601217" cy="641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Pinturas rupestres de </a:t>
            </a:r>
            <a:r>
              <a:rPr kumimoji="0" lang="es-ES" altLang="es-CO" sz="2000" b="1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Chibiquete</a:t>
            </a:r>
            <a:endParaRPr kumimoji="0" lang="es-ES" altLang="es-CO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(c. 20.000 años A. P.)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7970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DA5357F4-5BDD-5A2B-3AE0-B2C3F969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27243" y="975030"/>
            <a:ext cx="8601217" cy="4801993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BC5954C0-1B0B-CA32-A87D-92EC805670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2622" y="168179"/>
            <a:ext cx="3964578" cy="271809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B4D2367B-6E5F-CA0A-886E-0A7C2B8EDF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45" y="2909478"/>
            <a:ext cx="3356562" cy="1039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Pinturas rupestres de </a:t>
            </a:r>
          </a:p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Lascaux</a:t>
            </a:r>
            <a:endParaRPr kumimoji="0" lang="es-ES" altLang="es-CO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(30.000 años A. P.)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2993990-9637-04A2-BF8D-1D3DDC31F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7242" y="5795454"/>
            <a:ext cx="8601217" cy="814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Pinturas rupestres de </a:t>
            </a:r>
            <a:r>
              <a:rPr kumimoji="0" lang="es-ES" altLang="es-CO" sz="2000" b="1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Chibiquete</a:t>
            </a:r>
            <a:endParaRPr kumimoji="0" lang="es-ES" altLang="es-CO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(c. 20.000 años A. P.)</a:t>
            </a:r>
            <a:endParaRPr kumimoji="0" lang="en-US" alt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2870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C0B732D3-51D1-A1EE-6458-67F597E746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1387" y="182563"/>
            <a:ext cx="4649735" cy="649287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BA608E3D-7989-163A-B056-21EA1EBB9198}"/>
              </a:ext>
            </a:extLst>
          </p:cNvPr>
          <p:cNvSpPr txBox="1"/>
          <p:nvPr/>
        </p:nvSpPr>
        <p:spPr>
          <a:xfrm>
            <a:off x="4501116" y="5826023"/>
            <a:ext cx="7336465" cy="9151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s-E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Academia </a:t>
            </a:r>
            <a:r>
              <a:rPr kumimoji="0" lang="es-ES" sz="2400" b="1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Xaveriana</a:t>
            </a:r>
            <a:r>
              <a:rPr kumimoji="0" lang="es-E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kumimoji="0" lang="es-E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de los jesuitas en Santafé (1624)</a:t>
            </a: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3688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8">
            <a:extLst>
              <a:ext uri="{FF2B5EF4-FFF2-40B4-BE49-F238E27FC236}">
                <a16:creationId xmlns:a16="http://schemas.microsoft.com/office/drawing/2014/main" id="{AE322CBE-470C-E654-DCCF-EA881AF7F8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8687" y="2755518"/>
            <a:ext cx="2065776" cy="3250832"/>
          </a:xfrm>
          <a:prstGeom prst="rect">
            <a:avLst/>
          </a:prstGeom>
          <a:ln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4" name="Imagen 18">
            <a:extLst>
              <a:ext uri="{FF2B5EF4-FFF2-40B4-BE49-F238E27FC236}">
                <a16:creationId xmlns:a16="http://schemas.microsoft.com/office/drawing/2014/main" id="{3F1B7004-82A3-B75E-05AC-5CAF397E7D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426" y="2748061"/>
            <a:ext cx="2493429" cy="325083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n 4">
            <a:extLst>
              <a:ext uri="{FF2B5EF4-FFF2-40B4-BE49-F238E27FC236}">
                <a16:creationId xmlns:a16="http://schemas.microsoft.com/office/drawing/2014/main" id="{3328DB78-FB43-0E96-81CB-AD9133B834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818" y="2748061"/>
            <a:ext cx="2305727" cy="325083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750030F4-7BDB-442A-453D-5E40DDE494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165" t="513" r="222" b="646"/>
          <a:stretch/>
        </p:blipFill>
        <p:spPr>
          <a:xfrm>
            <a:off x="168460" y="149531"/>
            <a:ext cx="3914442" cy="584936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1" name="Título 1">
            <a:extLst>
              <a:ext uri="{FF2B5EF4-FFF2-40B4-BE49-F238E27FC236}">
                <a16:creationId xmlns:a16="http://schemas.microsoft.com/office/drawing/2014/main" id="{8F613D5C-8CD5-A610-9E4F-87250959148B}"/>
              </a:ext>
            </a:extLst>
          </p:cNvPr>
          <p:cNvSpPr txBox="1">
            <a:spLocks noChangeArrowheads="1"/>
          </p:cNvSpPr>
          <p:nvPr/>
        </p:nvSpPr>
        <p:spPr>
          <a:xfrm>
            <a:off x="4418686" y="6054643"/>
            <a:ext cx="2065776" cy="44337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s-CO" sz="2600" b="1" dirty="0">
                <a:solidFill>
                  <a:schemeClr val="bg1"/>
                </a:solidFill>
                <a:latin typeface="Book Antiqua" panose="02040602050305030304" pitchFamily="18" charset="0"/>
              </a:rPr>
              <a:t>2008</a:t>
            </a:r>
            <a:endParaRPr lang="en-US" altLang="es-CO" sz="30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12" name="Título 1">
            <a:extLst>
              <a:ext uri="{FF2B5EF4-FFF2-40B4-BE49-F238E27FC236}">
                <a16:creationId xmlns:a16="http://schemas.microsoft.com/office/drawing/2014/main" id="{9EC7AD4E-107F-7B83-94B7-9A8E3B739362}"/>
              </a:ext>
            </a:extLst>
          </p:cNvPr>
          <p:cNvSpPr txBox="1">
            <a:spLocks noChangeArrowheads="1"/>
          </p:cNvSpPr>
          <p:nvPr/>
        </p:nvSpPr>
        <p:spPr>
          <a:xfrm>
            <a:off x="6740427" y="6055707"/>
            <a:ext cx="2493428" cy="44337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s-CO" sz="2600" b="1" dirty="0">
                <a:solidFill>
                  <a:schemeClr val="bg1"/>
                </a:solidFill>
                <a:latin typeface="Book Antiqua" panose="02040602050305030304" pitchFamily="18" charset="0"/>
              </a:rPr>
              <a:t>2009</a:t>
            </a:r>
            <a:endParaRPr lang="en-US" altLang="es-CO" sz="30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13" name="Título 1">
            <a:extLst>
              <a:ext uri="{FF2B5EF4-FFF2-40B4-BE49-F238E27FC236}">
                <a16:creationId xmlns:a16="http://schemas.microsoft.com/office/drawing/2014/main" id="{E48F24F0-B89E-6A2E-237D-3C8B11C61A9F}"/>
              </a:ext>
            </a:extLst>
          </p:cNvPr>
          <p:cNvSpPr txBox="1">
            <a:spLocks noChangeArrowheads="1"/>
          </p:cNvSpPr>
          <p:nvPr/>
        </p:nvSpPr>
        <p:spPr>
          <a:xfrm>
            <a:off x="9489817" y="6054643"/>
            <a:ext cx="2305727" cy="44337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s-CO" sz="2600" b="1" dirty="0">
                <a:solidFill>
                  <a:schemeClr val="bg1"/>
                </a:solidFill>
                <a:latin typeface="Book Antiqua" panose="02040602050305030304" pitchFamily="18" charset="0"/>
              </a:rPr>
              <a:t>2011</a:t>
            </a:r>
            <a:endParaRPr lang="en-US" altLang="es-CO" sz="30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14" name="Título 1">
            <a:extLst>
              <a:ext uri="{FF2B5EF4-FFF2-40B4-BE49-F238E27FC236}">
                <a16:creationId xmlns:a16="http://schemas.microsoft.com/office/drawing/2014/main" id="{7C08C6B5-CD2E-2375-856F-ECE292C817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460" y="5998894"/>
            <a:ext cx="3914442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0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 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(1732-1808) </a:t>
            </a:r>
          </a:p>
        </p:txBody>
      </p:sp>
      <p:sp>
        <p:nvSpPr>
          <p:cNvPr id="15" name="Título 1">
            <a:extLst>
              <a:ext uri="{FF2B5EF4-FFF2-40B4-BE49-F238E27FC236}">
                <a16:creationId xmlns:a16="http://schemas.microsoft.com/office/drawing/2014/main" id="{B33227AB-2167-2958-408D-95D403A8D8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2902" y="140239"/>
            <a:ext cx="8109098" cy="1227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3600" b="1" dirty="0">
                <a:solidFill>
                  <a:schemeClr val="bg1"/>
                </a:solidFill>
                <a:latin typeface="Book Antiqua" panose="02040602050305030304" pitchFamily="18" charset="0"/>
              </a:rPr>
              <a:t>Una trilogía sobre la vida y obra de José Celestino Mutis</a:t>
            </a:r>
            <a:endParaRPr lang="en-US" altLang="es-CO" sz="36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993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12" name="Imagen 18">
            <a:extLst>
              <a:ext uri="{FF2B5EF4-FFF2-40B4-BE49-F238E27FC236}">
                <a16:creationId xmlns:a16="http://schemas.microsoft.com/office/drawing/2014/main" id="{681B827E-7F69-1434-78EE-98260E108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19" y="675664"/>
            <a:ext cx="4156710" cy="549896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B3628831-2041-2A72-0663-A87320966E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994" t="2812"/>
          <a:stretch/>
        </p:blipFill>
        <p:spPr>
          <a:xfrm>
            <a:off x="4405846" y="675409"/>
            <a:ext cx="3619268" cy="550718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0110E81E-2A4D-4AED-13FF-AF04C039B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3510" y="4785928"/>
            <a:ext cx="4075336" cy="1555878"/>
          </a:xfrm>
        </p:spPr>
        <p:txBody>
          <a:bodyPr/>
          <a:lstStyle/>
          <a:p>
            <a:pPr algn="l"/>
            <a: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Lección inaugural (</a:t>
            </a:r>
            <a:r>
              <a:rPr lang="es-CO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1763</a:t>
            </a:r>
            <a: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  <a:b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s-CO" sz="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s-CO" sz="2200" b="1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 </a:t>
            </a:r>
            <a:r>
              <a:rPr lang="es-CO" sz="2200" b="1" i="1" dirty="0" err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Philosophia</a:t>
            </a:r>
            <a:r>
              <a:rPr lang="es-CO" sz="2200" b="1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Newtoniana contra Peripatéticos ad </a:t>
            </a:r>
            <a:r>
              <a:rPr lang="es-CO" sz="2200" b="1" i="1" dirty="0" err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Scholas</a:t>
            </a:r>
            <a:endParaRPr lang="es-CO" sz="2400" dirty="0">
              <a:solidFill>
                <a:srgbClr val="FFC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76DA6EC0-429C-C3E3-42DC-023882FE5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05742" y="677338"/>
            <a:ext cx="728963" cy="170256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5323B72-4566-53F0-7D90-BFA5EF2B9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3063366" y="4731385"/>
            <a:ext cx="2793843" cy="109087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22584BA0-0F61-AD3B-9BB4-E32A138A92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5" y="3454154"/>
            <a:ext cx="728963" cy="56789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FB8B90A6-80C3-D1B9-F225-29825DC60A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95722" y="3521544"/>
            <a:ext cx="728963" cy="56789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3F4528E0-33CC-7E36-081B-80E8360204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6" y="2746418"/>
            <a:ext cx="728963" cy="56789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701A6EA1-C0CB-A2E3-55F8-7803702B24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5" y="2020989"/>
            <a:ext cx="728963" cy="56789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FF57FB5C-32E9-B9C8-505F-E44DD65985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10996" y="3998317"/>
            <a:ext cx="728963" cy="56789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B69726F-9515-3F5D-C68A-3F284403B1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1311" y="5183229"/>
            <a:ext cx="728963" cy="56789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F7A5B7AE-63F2-54CA-9916-67D3B041A3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1310" y="5775030"/>
            <a:ext cx="728963" cy="56789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93A91E83-E2AE-80AD-3F7A-A8C4EE17D3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8906" y="5768403"/>
            <a:ext cx="748642" cy="7871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98C0E2F2-D1D7-96F3-C51E-AD367072F3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32915" y="4624376"/>
            <a:ext cx="728963" cy="56789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171A7BE-1232-5483-1204-EDC3BC0CF8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19940" y="797607"/>
            <a:ext cx="421529" cy="98452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48DF300D-EA02-187A-D7C6-6EA40591BF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05743" y="873236"/>
            <a:ext cx="221011" cy="51619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504FD4C2-3F4E-DD32-A166-8A36D1B628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543227" y="6099134"/>
            <a:ext cx="195750" cy="5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62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Título 1">
            <a:extLst>
              <a:ext uri="{FF2B5EF4-FFF2-40B4-BE49-F238E27FC236}">
                <a16:creationId xmlns:a16="http://schemas.microsoft.com/office/drawing/2014/main" id="{D6CFC0C2-2DCB-5C1B-FA1E-50CF1511A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6662" y="1"/>
            <a:ext cx="4075337" cy="3139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2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Filosofía natural </a:t>
            </a:r>
            <a:r>
              <a:rPr kumimoji="0" lang="es-ES" altLang="es-CO" sz="3200" b="1" i="1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mutisiana</a:t>
            </a:r>
            <a:r>
              <a:rPr kumimoji="0" lang="es-ES" altLang="es-CO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:</a:t>
            </a:r>
          </a:p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1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s-ES" altLang="es-CO" sz="2800" b="1" dirty="0">
                <a:solidFill>
                  <a:schemeClr val="bg1"/>
                </a:solidFill>
                <a:latin typeface="Book Antiqua" panose="02040602050305030304" pitchFamily="18" charset="0"/>
              </a:rPr>
              <a:t>Ciencias exactas, físicas y naturales</a:t>
            </a:r>
            <a:endParaRPr kumimoji="0" lang="en-US" altLang="es-CO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47112" name="Imagen 18">
            <a:extLst>
              <a:ext uri="{FF2B5EF4-FFF2-40B4-BE49-F238E27FC236}">
                <a16:creationId xmlns:a16="http://schemas.microsoft.com/office/drawing/2014/main" id="{681B827E-7F69-1434-78EE-98260E108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19" y="675664"/>
            <a:ext cx="4156710" cy="549896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B3628831-2041-2A72-0663-A87320966E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994" t="2812"/>
          <a:stretch/>
        </p:blipFill>
        <p:spPr>
          <a:xfrm>
            <a:off x="4405846" y="675409"/>
            <a:ext cx="3619268" cy="550718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0110E81E-2A4D-4AED-13FF-AF04C039B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3510" y="4785928"/>
            <a:ext cx="4075336" cy="1555878"/>
          </a:xfrm>
        </p:spPr>
        <p:txBody>
          <a:bodyPr/>
          <a:lstStyle/>
          <a:p>
            <a:pPr algn="l"/>
            <a: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Lección inaugural (</a:t>
            </a:r>
            <a:r>
              <a:rPr lang="es-CO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1763</a:t>
            </a:r>
            <a: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  <a:b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s-CO" sz="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s-CO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s-CO" sz="2200" b="1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 </a:t>
            </a:r>
            <a:r>
              <a:rPr lang="es-CO" sz="2200" b="1" i="1" dirty="0" err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Philosophia</a:t>
            </a:r>
            <a:r>
              <a:rPr lang="es-CO" sz="2200" b="1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Newtoniana contra Peripatéticos ad </a:t>
            </a:r>
            <a:r>
              <a:rPr lang="es-CO" sz="2200" b="1" i="1" dirty="0" err="1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Scholas</a:t>
            </a:r>
            <a:endParaRPr lang="es-CO" sz="2400" dirty="0">
              <a:solidFill>
                <a:srgbClr val="FFC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76DA6EC0-429C-C3E3-42DC-023882FE5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05742" y="677338"/>
            <a:ext cx="728963" cy="170256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5323B72-4566-53F0-7D90-BFA5EF2B9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3063366" y="4731385"/>
            <a:ext cx="2793843" cy="109087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22584BA0-0F61-AD3B-9BB4-E32A138A92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5" y="3454154"/>
            <a:ext cx="728963" cy="56789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FB8B90A6-80C3-D1B9-F225-29825DC60A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95722" y="3521544"/>
            <a:ext cx="728963" cy="56789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3F4528E0-33CC-7E36-081B-80E8360204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6" y="2746418"/>
            <a:ext cx="728963" cy="56789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701A6EA1-C0CB-A2E3-55F8-7803702B24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069655" y="2020989"/>
            <a:ext cx="728963" cy="56789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FF57FB5C-32E9-B9C8-505F-E44DD65985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10996" y="3998317"/>
            <a:ext cx="728963" cy="56789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B69726F-9515-3F5D-C68A-3F284403B1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1311" y="5183229"/>
            <a:ext cx="728963" cy="56789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F7A5B7AE-63F2-54CA-9916-67D3B041A3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1310" y="5775030"/>
            <a:ext cx="728963" cy="56789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93A91E83-E2AE-80AD-3F7A-A8C4EE17D3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68906" y="5768403"/>
            <a:ext cx="748642" cy="7871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98C0E2F2-D1D7-96F3-C51E-AD367072F3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 rot="16200000">
            <a:off x="4132915" y="4624376"/>
            <a:ext cx="728963" cy="56789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171A7BE-1232-5483-1204-EDC3BC0CF8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19940" y="797607"/>
            <a:ext cx="421529" cy="98452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48DF300D-EA02-187A-D7C6-6EA40591BF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405743" y="873236"/>
            <a:ext cx="221011" cy="51619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504FD4C2-3F4E-DD32-A166-8A36D1B628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239" t="4865" r="80757" b="93638"/>
          <a:stretch/>
        </p:blipFill>
        <p:spPr>
          <a:xfrm>
            <a:off x="4543227" y="6099134"/>
            <a:ext cx="195750" cy="5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167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1B622AA0-EDAA-AF89-4FD0-A35639838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34315" y="1046246"/>
            <a:ext cx="4256642" cy="554287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915DF3C4-6F68-6FA9-A17B-202E12CFE659}"/>
              </a:ext>
            </a:extLst>
          </p:cNvPr>
          <p:cNvSpPr txBox="1"/>
          <p:nvPr/>
        </p:nvSpPr>
        <p:spPr>
          <a:xfrm>
            <a:off x="0" y="1"/>
            <a:ext cx="12124267" cy="462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+mn-cs"/>
            </a:endParaRPr>
          </a:p>
        </p:txBody>
      </p:sp>
      <p:sp>
        <p:nvSpPr>
          <p:cNvPr id="17" name="Título 1">
            <a:extLst>
              <a:ext uri="{FF2B5EF4-FFF2-40B4-BE49-F238E27FC236}">
                <a16:creationId xmlns:a16="http://schemas.microsoft.com/office/drawing/2014/main" id="{A97368C1-E946-4888-0EDE-BCA573FED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-1"/>
            <a:ext cx="12192000" cy="104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Observatorio astronómico de Santafé (1803)</a:t>
            </a:r>
            <a:endParaRPr kumimoji="0" lang="en-US" altLang="es-CO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BA2A6667-5833-E744-1B03-BAD15ACF53A8}"/>
              </a:ext>
            </a:extLst>
          </p:cNvPr>
          <p:cNvSpPr txBox="1"/>
          <p:nvPr/>
        </p:nvSpPr>
        <p:spPr>
          <a:xfrm rot="16200000">
            <a:off x="9243405" y="3823781"/>
            <a:ext cx="551054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CO" sz="800" dirty="0">
                <a:solidFill>
                  <a:schemeClr val="bg1"/>
                </a:solidFill>
              </a:rPr>
              <a:t>https://raccefyn.co/index.php/raccefyn/article/view/prehistoria_del_observatorio_astronomico_nacional_registros_mete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A23BD25-6CEE-7361-AC2C-A94CF138DA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5" t="1357"/>
          <a:stretch/>
        </p:blipFill>
        <p:spPr bwMode="auto">
          <a:xfrm>
            <a:off x="481263" y="1066900"/>
            <a:ext cx="6937608" cy="5565705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074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4B7AA45E-8EEE-31A3-F23B-872CB20A2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7663"/>
            <a:ext cx="12192000" cy="6182673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88568524-CA01-1F4A-5052-FDB26AB31F50}"/>
              </a:ext>
            </a:extLst>
          </p:cNvPr>
          <p:cNvSpPr/>
          <p:nvPr/>
        </p:nvSpPr>
        <p:spPr>
          <a:xfrm>
            <a:off x="1442718" y="4917440"/>
            <a:ext cx="6150187" cy="16028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5FF42463-5A71-AA71-3665-554E4B251F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372136" y="337663"/>
            <a:ext cx="452323" cy="427193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EA0EA94F-AE67-5CEB-4626-7164F4A11C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776216" y="337662"/>
            <a:ext cx="452323" cy="4271933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01EC0A5B-7F0B-AAA3-23C1-315BA55ECC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185" y="459407"/>
            <a:ext cx="4230769" cy="4190604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C0203431-3E6E-25BC-D119-715ED98902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9512"/>
          <a:stretch/>
        </p:blipFill>
        <p:spPr>
          <a:xfrm>
            <a:off x="4807126" y="337661"/>
            <a:ext cx="756044" cy="4271933"/>
          </a:xfrm>
          <a:prstGeom prst="rect">
            <a:avLst/>
          </a:prstGeom>
        </p:spPr>
      </p:pic>
      <p:sp>
        <p:nvSpPr>
          <p:cNvPr id="3" name="Flecha: hacia abajo 2">
            <a:extLst>
              <a:ext uri="{FF2B5EF4-FFF2-40B4-BE49-F238E27FC236}">
                <a16:creationId xmlns:a16="http://schemas.microsoft.com/office/drawing/2014/main" id="{AF3131F6-6F7B-DFE6-B44A-20F9CE5B341D}"/>
              </a:ext>
            </a:extLst>
          </p:cNvPr>
          <p:cNvSpPr/>
          <p:nvPr/>
        </p:nvSpPr>
        <p:spPr>
          <a:xfrm>
            <a:off x="3285565" y="4318000"/>
            <a:ext cx="1050539" cy="46572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5701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4B7AA45E-8EEE-31A3-F23B-872CB20A2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7663"/>
            <a:ext cx="12192000" cy="6182673"/>
          </a:xfrm>
          <a:prstGeom prst="rect">
            <a:avLst/>
          </a:prstGeom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0978C331-71B4-ED27-1080-1417D9D53D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349" r="23824"/>
          <a:stretch/>
        </p:blipFill>
        <p:spPr>
          <a:xfrm>
            <a:off x="4443263" y="4937757"/>
            <a:ext cx="3068364" cy="1517553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D0670107-4D73-010F-D9F3-70677EDA2D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711" r="298"/>
          <a:stretch/>
        </p:blipFill>
        <p:spPr>
          <a:xfrm>
            <a:off x="3020862" y="4937757"/>
            <a:ext cx="1422400" cy="1517553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E703AACD-9B78-FE15-19AA-8BAE67E9A6CD}"/>
              </a:ext>
            </a:extLst>
          </p:cNvPr>
          <p:cNvSpPr/>
          <p:nvPr/>
        </p:nvSpPr>
        <p:spPr>
          <a:xfrm>
            <a:off x="1442718" y="4917440"/>
            <a:ext cx="6150187" cy="16028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6F9C0367-321E-5E42-8D3E-98414E7A91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9512"/>
          <a:stretch/>
        </p:blipFill>
        <p:spPr>
          <a:xfrm>
            <a:off x="372136" y="337663"/>
            <a:ext cx="452323" cy="4271933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DA61E6C-E29A-18C0-0E3C-4A0BF79838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9512"/>
          <a:stretch/>
        </p:blipFill>
        <p:spPr>
          <a:xfrm>
            <a:off x="776216" y="337662"/>
            <a:ext cx="452323" cy="4271933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1CBE694A-6499-39B5-9C76-C41808867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185" y="459407"/>
            <a:ext cx="4230769" cy="4190604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472C5747-DF32-5A01-3720-BD1DB74A0C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9512"/>
          <a:stretch/>
        </p:blipFill>
        <p:spPr>
          <a:xfrm>
            <a:off x="4807126" y="337661"/>
            <a:ext cx="756044" cy="4271933"/>
          </a:xfrm>
          <a:prstGeom prst="rect">
            <a:avLst/>
          </a:prstGeom>
        </p:spPr>
      </p:pic>
      <p:sp>
        <p:nvSpPr>
          <p:cNvPr id="3" name="Flecha: hacia abajo 2">
            <a:extLst>
              <a:ext uri="{FF2B5EF4-FFF2-40B4-BE49-F238E27FC236}">
                <a16:creationId xmlns:a16="http://schemas.microsoft.com/office/drawing/2014/main" id="{E7414E37-6957-8135-949B-AB2266E346F4}"/>
              </a:ext>
            </a:extLst>
          </p:cNvPr>
          <p:cNvSpPr/>
          <p:nvPr/>
        </p:nvSpPr>
        <p:spPr>
          <a:xfrm>
            <a:off x="4659878" y="4297791"/>
            <a:ext cx="1050539" cy="46572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190264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1B2D1B2F-D5DE-338B-E59D-3DF0451FEF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4154" r="10465"/>
          <a:stretch/>
        </p:blipFill>
        <p:spPr>
          <a:xfrm>
            <a:off x="103495" y="1046247"/>
            <a:ext cx="2435824" cy="2582768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915DF3C4-6F68-6FA9-A17B-202E12CFE659}"/>
              </a:ext>
            </a:extLst>
          </p:cNvPr>
          <p:cNvSpPr txBox="1"/>
          <p:nvPr/>
        </p:nvSpPr>
        <p:spPr>
          <a:xfrm>
            <a:off x="0" y="1"/>
            <a:ext cx="12124267" cy="462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+mn-cs"/>
            </a:endParaRPr>
          </a:p>
        </p:txBody>
      </p:sp>
      <p:sp>
        <p:nvSpPr>
          <p:cNvPr id="17" name="Título 1">
            <a:extLst>
              <a:ext uri="{FF2B5EF4-FFF2-40B4-BE49-F238E27FC236}">
                <a16:creationId xmlns:a16="http://schemas.microsoft.com/office/drawing/2014/main" id="{A97368C1-E946-4888-0EDE-BCA573FED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-1"/>
            <a:ext cx="12192000" cy="104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Observatorio astronómico de Santafé (1803)</a:t>
            </a:r>
            <a:endParaRPr kumimoji="0" lang="en-US" altLang="es-CO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D8031DF4-2978-578F-81C8-557629B6B7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6705" t="9890" r="13042" b="927"/>
          <a:stretch/>
        </p:blipFill>
        <p:spPr>
          <a:xfrm>
            <a:off x="9767147" y="1046247"/>
            <a:ext cx="2273015" cy="2638854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58B9F2B1-BD3E-EA4B-329D-4E5CC226ED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5360"/>
          <a:stretch/>
        </p:blipFill>
        <p:spPr>
          <a:xfrm>
            <a:off x="2642814" y="1046247"/>
            <a:ext cx="7023700" cy="5557555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17812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1">
            <a:extLst>
              <a:ext uri="{FF2B5EF4-FFF2-40B4-BE49-F238E27FC236}">
                <a16:creationId xmlns:a16="http://schemas.microsoft.com/office/drawing/2014/main" id="{308FD39C-B64F-CD69-0166-EB30B21B01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365" y="68154"/>
            <a:ext cx="6467635" cy="2494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Mutis, 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 individuo colectivo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0" u="none" strike="noStrike" kern="1200" cap="none" spc="0" normalizeH="0" baseline="0" noProof="0" dirty="0">
              <a:ln>
                <a:noFill/>
              </a:ln>
              <a:solidFill>
                <a:srgbClr val="2BF143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78C5BDC6-44C6-A306-BB12-7BBA7A80E4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1144" t="-1" r="325" b="962"/>
          <a:stretch/>
        </p:blipFill>
        <p:spPr bwMode="auto">
          <a:xfrm>
            <a:off x="58938" y="68154"/>
            <a:ext cx="5520828" cy="6735892"/>
          </a:xfrm>
          <a:prstGeom prst="rect">
            <a:avLst/>
          </a:prstGeom>
          <a:ln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39542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C7BC1671-6843-59AB-0623-A4F5403A9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145" t="808" r="315" b="470"/>
          <a:stretch/>
        </p:blipFill>
        <p:spPr>
          <a:xfrm flipH="1">
            <a:off x="60164" y="74053"/>
            <a:ext cx="5699285" cy="670989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308FD39C-B64F-CD69-0166-EB30B21B01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365" y="0"/>
            <a:ext cx="6467635" cy="1786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Mutis, </a:t>
            </a:r>
          </a:p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 individuo colectivo</a:t>
            </a:r>
          </a:p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s-ES" altLang="es-CO" sz="3200" b="1" dirty="0">
                <a:solidFill>
                  <a:prstClr val="white"/>
                </a:solidFill>
                <a:latin typeface="Book Antiqua" panose="02040602050305030304" pitchFamily="18" charset="0"/>
              </a:rPr>
              <a:t>(como los </a:t>
            </a:r>
            <a:r>
              <a:rPr lang="es-ES" altLang="es-CO" sz="3200" b="1" dirty="0" err="1">
                <a:solidFill>
                  <a:prstClr val="white"/>
                </a:solidFill>
                <a:latin typeface="Book Antiqua" panose="02040602050305030304" pitchFamily="18" charset="0"/>
              </a:rPr>
              <a:t>Arcimboldos</a:t>
            </a:r>
            <a:r>
              <a:rPr lang="es-ES" altLang="es-CO" sz="3200" b="1" dirty="0">
                <a:solidFill>
                  <a:prstClr val="white"/>
                </a:solidFill>
                <a:latin typeface="Book Antiqua" panose="02040602050305030304" pitchFamily="18" charset="0"/>
              </a:rPr>
              <a:t>)</a:t>
            </a: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CB1EFF55-8557-B13B-432B-19D98BBFBB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9300" y="5904962"/>
            <a:ext cx="5786717" cy="87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Giuseppe </a:t>
            </a:r>
            <a:r>
              <a:rPr kumimoji="0" lang="es-ES" altLang="es-CO" sz="2400" i="0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Arcimboldi</a:t>
            </a:r>
            <a:r>
              <a:rPr kumimoji="0" lang="es-ES" altLang="es-CO" sz="240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</a:p>
          <a:p>
            <a:pPr marL="0" marR="0" lvl="0" indent="0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(1526-1593)</a:t>
            </a:r>
            <a:endParaRPr kumimoji="0" lang="en-US" altLang="es-CO" sz="105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5186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1">
            <a:extLst>
              <a:ext uri="{FF2B5EF4-FFF2-40B4-BE49-F238E27FC236}">
                <a16:creationId xmlns:a16="http://schemas.microsoft.com/office/drawing/2014/main" id="{CB1EFF55-8557-B13B-432B-19D98BBFBB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3876" y="5141034"/>
            <a:ext cx="5941348" cy="1716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Helen Marshall (2012) </a:t>
            </a:r>
            <a:endParaRPr lang="en-US" altLang="es-CO" sz="2400" i="1" dirty="0">
              <a:solidFill>
                <a:prstClr val="white"/>
              </a:solidFill>
              <a:latin typeface="Book Antiqua" panose="02040602050305030304" pitchFamily="18" charset="0"/>
            </a:endParaRPr>
          </a:p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s-CO" sz="2800" b="1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The People’s Monarch </a:t>
            </a:r>
            <a:r>
              <a:rPr kumimoji="0" lang="en-US" altLang="es-CO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</a:p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Queen Elizabeth II’s Diamond Jubilee, </a:t>
            </a:r>
          </a:p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s-CO" sz="2400" dirty="0" err="1">
                <a:solidFill>
                  <a:prstClr val="white"/>
                </a:solidFill>
                <a:latin typeface="Book Antiqua" panose="02040602050305030304" pitchFamily="18" charset="0"/>
              </a:rPr>
              <a:t>Aeropuerto</a:t>
            </a:r>
            <a:r>
              <a:rPr lang="en-US" altLang="es-CO" sz="2400" dirty="0">
                <a:solidFill>
                  <a:prstClr val="white"/>
                </a:solidFill>
                <a:latin typeface="Book Antiqua" panose="02040602050305030304" pitchFamily="18" charset="0"/>
              </a:rPr>
              <a:t> de Gatwick</a:t>
            </a:r>
            <a:endParaRPr kumimoji="0" lang="en-US" altLang="es-CO" sz="105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C8698BF4-FE4C-1B50-855A-B1E716305D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5820" r="385" b="827"/>
          <a:stretch/>
        </p:blipFill>
        <p:spPr>
          <a:xfrm>
            <a:off x="130048" y="74053"/>
            <a:ext cx="5612384" cy="6662256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371F02F9-1FA2-2135-1890-3D1298715D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2432" y="0"/>
            <a:ext cx="6449568" cy="1786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Mutis, </a:t>
            </a:r>
          </a:p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 individuo colectivo</a:t>
            </a:r>
          </a:p>
          <a:p>
            <a:pPr marL="0" marR="0" lvl="0" indent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s-ES" altLang="es-CO" sz="3200" b="1" dirty="0">
                <a:solidFill>
                  <a:prstClr val="white"/>
                </a:solidFill>
                <a:latin typeface="Book Antiqua" panose="02040602050305030304" pitchFamily="18" charset="0"/>
              </a:rPr>
              <a:t>(como la reina Isabel II)</a:t>
            </a: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41680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1">
            <a:extLst>
              <a:ext uri="{FF2B5EF4-FFF2-40B4-BE49-F238E27FC236}">
                <a16:creationId xmlns:a16="http://schemas.microsoft.com/office/drawing/2014/main" id="{308FD39C-B64F-CD69-0166-EB30B21B01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365" y="68154"/>
            <a:ext cx="6467635" cy="2494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Mutis, 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 individuo colectivo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0" u="none" strike="noStrike" kern="1200" cap="none" spc="0" normalizeH="0" baseline="0" noProof="0" dirty="0">
              <a:ln>
                <a:noFill/>
              </a:ln>
              <a:solidFill>
                <a:srgbClr val="2BF143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78C5BDC6-44C6-A306-BB12-7BBA7A80E4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1144" t="-1" r="325" b="962"/>
          <a:stretch/>
        </p:blipFill>
        <p:spPr bwMode="auto">
          <a:xfrm>
            <a:off x="58938" y="68154"/>
            <a:ext cx="5520828" cy="6735892"/>
          </a:xfrm>
          <a:prstGeom prst="rect">
            <a:avLst/>
          </a:prstGeom>
          <a:ln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24367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1">
            <a:extLst>
              <a:ext uri="{FF2B5EF4-FFF2-40B4-BE49-F238E27FC236}">
                <a16:creationId xmlns:a16="http://schemas.microsoft.com/office/drawing/2014/main" id="{308FD39C-B64F-CD69-0166-EB30B21B01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365" y="68154"/>
            <a:ext cx="6467635" cy="2494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José Celestino Mutis, 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un individuo colectivo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0" u="none" strike="noStrike" kern="1200" cap="none" spc="0" normalizeH="0" baseline="0" noProof="0" dirty="0">
              <a:ln>
                <a:noFill/>
              </a:ln>
              <a:solidFill>
                <a:srgbClr val="2BF143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78C5BDC6-44C6-A306-BB12-7BBA7A80E4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1144" t="-1" r="325" b="962"/>
          <a:stretch/>
        </p:blipFill>
        <p:spPr bwMode="auto">
          <a:xfrm>
            <a:off x="58938" y="68154"/>
            <a:ext cx="5520828" cy="6735892"/>
          </a:xfrm>
          <a:prstGeom prst="rect">
            <a:avLst/>
          </a:prstGeom>
          <a:ln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E358755D-25F5-A51C-1773-F3E6F5BF47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52674" y="1813482"/>
            <a:ext cx="4411015" cy="3983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571500" marR="0" lvl="0" indent="-5715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Los herbolarios</a:t>
            </a:r>
          </a:p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571500" indent="-571500" fontAlgn="base">
              <a:spcBef>
                <a:spcPct val="0"/>
              </a:spcBef>
              <a:spcAft>
                <a:spcPct val="0"/>
              </a:spcAft>
              <a:buFontTx/>
              <a:buChar char="-"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Los pintores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0" lang="es-ES" altLang="es-CO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571500" marR="0" lvl="0" indent="-5715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ES" altLang="es-CO" sz="3600" b="1" i="0" u="none" strike="noStrike" kern="1200" cap="none" spc="0" normalizeH="0" baseline="0" noProof="0" dirty="0">
                <a:ln>
                  <a:noFill/>
                </a:ln>
                <a:solidFill>
                  <a:srgbClr val="2BF143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Los naturalistas</a:t>
            </a:r>
            <a:endParaRPr kumimoji="0" lang="en-US" altLang="es-CO" sz="14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962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ítulo 1">
            <a:extLst>
              <a:ext uri="{FF2B5EF4-FFF2-40B4-BE49-F238E27FC236}">
                <a16:creationId xmlns:a16="http://schemas.microsoft.com/office/drawing/2014/main" id="{FC057979-5175-72B6-555C-E45BCE7AD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3544" y="10630"/>
            <a:ext cx="4412512" cy="86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927F3089-5A9B-2E6E-6AE9-4EA7F7A10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674" y="83324"/>
            <a:ext cx="3946749" cy="6690888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1CA36801-AE16-53DA-F750-1D0E5CF40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05478" y="1838422"/>
            <a:ext cx="1542529" cy="206427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2" name="Título 1">
            <a:extLst>
              <a:ext uri="{FF2B5EF4-FFF2-40B4-BE49-F238E27FC236}">
                <a16:creationId xmlns:a16="http://schemas.microsoft.com/office/drawing/2014/main" id="{9A0143CE-D172-F763-1717-9F308699C0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8066" y="3597978"/>
            <a:ext cx="1483561" cy="29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LOZANO, Jorge Tadeo</a:t>
            </a:r>
          </a:p>
        </p:txBody>
      </p:sp>
      <p:pic>
        <p:nvPicPr>
          <p:cNvPr id="29" name="Imagen 28">
            <a:extLst>
              <a:ext uri="{FF2B5EF4-FFF2-40B4-BE49-F238E27FC236}">
                <a16:creationId xmlns:a16="http://schemas.microsoft.com/office/drawing/2014/main" id="{4C55241D-7AAD-4BA6-B7D6-1658F58210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9547" y="95602"/>
            <a:ext cx="1690661" cy="2159398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30" name="Imagen 29">
            <a:extLst>
              <a:ext uri="{FF2B5EF4-FFF2-40B4-BE49-F238E27FC236}">
                <a16:creationId xmlns:a16="http://schemas.microsoft.com/office/drawing/2014/main" id="{CB741B47-FA23-D98D-3DA1-FB808B6659B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8810" t="87706" b="6310"/>
          <a:stretch/>
        </p:blipFill>
        <p:spPr>
          <a:xfrm>
            <a:off x="7103534" y="2034643"/>
            <a:ext cx="316674" cy="176230"/>
          </a:xfrm>
          <a:prstGeom prst="rect">
            <a:avLst/>
          </a:prstGeom>
        </p:spPr>
      </p:pic>
      <p:pic>
        <p:nvPicPr>
          <p:cNvPr id="34" name="Imagen 33">
            <a:extLst>
              <a:ext uri="{FF2B5EF4-FFF2-40B4-BE49-F238E27FC236}">
                <a16:creationId xmlns:a16="http://schemas.microsoft.com/office/drawing/2014/main" id="{46CCF412-C35B-517B-B2CF-26F47D59A0C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33762" y="2327038"/>
            <a:ext cx="1673072" cy="205723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36" name="Imagen 35">
            <a:extLst>
              <a:ext uri="{FF2B5EF4-FFF2-40B4-BE49-F238E27FC236}">
                <a16:creationId xmlns:a16="http://schemas.microsoft.com/office/drawing/2014/main" id="{3F18F904-132D-6172-E6D9-4E4987C60E0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13379"/>
          <a:stretch/>
        </p:blipFill>
        <p:spPr>
          <a:xfrm>
            <a:off x="5729547" y="4456309"/>
            <a:ext cx="1669728" cy="228694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7" name="Título 1">
            <a:extLst>
              <a:ext uri="{FF2B5EF4-FFF2-40B4-BE49-F238E27FC236}">
                <a16:creationId xmlns:a16="http://schemas.microsoft.com/office/drawing/2014/main" id="{C3834954-AD1F-5B6E-1491-A5E164818C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7229" y="1962446"/>
            <a:ext cx="1712992" cy="253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UMAÑA BARRAGÁN, Enrique</a:t>
            </a:r>
          </a:p>
        </p:txBody>
      </p:sp>
      <p:sp>
        <p:nvSpPr>
          <p:cNvPr id="38" name="Título 1">
            <a:extLst>
              <a:ext uri="{FF2B5EF4-FFF2-40B4-BE49-F238E27FC236}">
                <a16:creationId xmlns:a16="http://schemas.microsoft.com/office/drawing/2014/main" id="{A84689BE-AC42-E36B-7DB4-6135D2CD0C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8381" y="4108486"/>
            <a:ext cx="1712992" cy="29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VALENZUELA, Eloy</a:t>
            </a:r>
          </a:p>
        </p:txBody>
      </p:sp>
      <p:sp>
        <p:nvSpPr>
          <p:cNvPr id="39" name="Rectángulo 38">
            <a:extLst>
              <a:ext uri="{FF2B5EF4-FFF2-40B4-BE49-F238E27FC236}">
                <a16:creationId xmlns:a16="http://schemas.microsoft.com/office/drawing/2014/main" id="{A82BFA6D-1C08-649E-C5C4-859EBFEEDE80}"/>
              </a:ext>
            </a:extLst>
          </p:cNvPr>
          <p:cNvSpPr/>
          <p:nvPr/>
        </p:nvSpPr>
        <p:spPr>
          <a:xfrm>
            <a:off x="4117528" y="5842064"/>
            <a:ext cx="1542529" cy="90118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40" name="Título 1">
            <a:extLst>
              <a:ext uri="{FF2B5EF4-FFF2-40B4-BE49-F238E27FC236}">
                <a16:creationId xmlns:a16="http://schemas.microsoft.com/office/drawing/2014/main" id="{CAD6EBF0-4E85-2854-8A2F-616CF1FEDE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7177" y="6420050"/>
            <a:ext cx="1712992" cy="29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ZEA, Francisco Antonio</a:t>
            </a:r>
          </a:p>
        </p:txBody>
      </p:sp>
      <p:pic>
        <p:nvPicPr>
          <p:cNvPr id="43" name="Imagen 42">
            <a:extLst>
              <a:ext uri="{FF2B5EF4-FFF2-40B4-BE49-F238E27FC236}">
                <a16:creationId xmlns:a16="http://schemas.microsoft.com/office/drawing/2014/main" id="{E55B9FAA-01DE-809D-2B42-0C6289F296B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12213" y="3965034"/>
            <a:ext cx="1528164" cy="1800476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4" name="Título 1">
            <a:extLst>
              <a:ext uri="{FF2B5EF4-FFF2-40B4-BE49-F238E27FC236}">
                <a16:creationId xmlns:a16="http://schemas.microsoft.com/office/drawing/2014/main" id="{43F67989-7438-F243-0685-D16EC60063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2427" y="5495703"/>
            <a:ext cx="1557630" cy="29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POMBO Y POMBO Miguel</a:t>
            </a:r>
          </a:p>
        </p:txBody>
      </p:sp>
      <p:sp>
        <p:nvSpPr>
          <p:cNvPr id="45" name="Título 1">
            <a:extLst>
              <a:ext uri="{FF2B5EF4-FFF2-40B4-BE49-F238E27FC236}">
                <a16:creationId xmlns:a16="http://schemas.microsoft.com/office/drawing/2014/main" id="{091F33F9-61DC-F550-65B5-985B249279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5016" y="5865335"/>
            <a:ext cx="1407551" cy="877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CARBONELL, José María 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GARCÍA, Fray Diego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MUTIS, </a:t>
            </a:r>
            <a:r>
              <a:rPr lang="es-ES" altLang="es-CO" sz="800" b="1" dirty="0" err="1">
                <a:highlight>
                  <a:srgbClr val="00FF00"/>
                </a:highlight>
                <a:latin typeface="Book Antiqua" panose="02040602050305030304" pitchFamily="18" charset="0"/>
              </a:rPr>
              <a:t>SInforoso</a:t>
            </a:r>
            <a:endParaRPr lang="es-ES" altLang="es-CO" sz="800" b="1" dirty="0">
              <a:highlight>
                <a:srgbClr val="00FF00"/>
              </a:highlight>
              <a:latin typeface="Book Antiqua" panose="02040602050305030304" pitchFamily="18" charset="0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RUIZ, Clemente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SERNA, José María</a:t>
            </a:r>
          </a:p>
        </p:txBody>
      </p:sp>
      <p:sp>
        <p:nvSpPr>
          <p:cNvPr id="46" name="Título 1">
            <a:extLst>
              <a:ext uri="{FF2B5EF4-FFF2-40B4-BE49-F238E27FC236}">
                <a16:creationId xmlns:a16="http://schemas.microsoft.com/office/drawing/2014/main" id="{A446805A-FE2B-4570-FE72-8303474F9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8578" y="1677649"/>
            <a:ext cx="3369818" cy="5154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CALDAS, Francisco José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CARBONELL, José María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D’ELHUYAR, Juan José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GARCÍA, Fray Diego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LOZANO, Jorge Tadeo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MUTIS, </a:t>
            </a:r>
            <a:r>
              <a:rPr lang="es-ES" altLang="es-CO" sz="1900" b="1" dirty="0" err="1">
                <a:solidFill>
                  <a:srgbClr val="FFFFFF"/>
                </a:solidFill>
                <a:latin typeface="Book Antiqua" panose="02040602050305030304" pitchFamily="18" charset="0"/>
              </a:rPr>
              <a:t>Sinforoso</a:t>
            </a:r>
            <a:endParaRPr lang="es-ES" altLang="es-CO" sz="19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POMBO, Miguel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RUIZ, Clemente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SERNA, José María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UMAÑA, Enrique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VALENZUELA, Eloy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s-ES" altLang="es-CO" sz="800" b="1" dirty="0">
              <a:solidFill>
                <a:srgbClr val="FFFFFF"/>
              </a:solidFill>
              <a:latin typeface="Book Antiqua" panose="0204060205030503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s-ES" altLang="es-CO" sz="1900" b="1" dirty="0">
                <a:solidFill>
                  <a:srgbClr val="FFFFFF"/>
                </a:solidFill>
                <a:latin typeface="Book Antiqua" panose="02040602050305030304" pitchFamily="18" charset="0"/>
              </a:rPr>
              <a:t>ZEA, Francisco Antonio</a:t>
            </a:r>
          </a:p>
        </p:txBody>
      </p:sp>
      <p:sp>
        <p:nvSpPr>
          <p:cNvPr id="47" name="Rectángulo 46">
            <a:extLst>
              <a:ext uri="{FF2B5EF4-FFF2-40B4-BE49-F238E27FC236}">
                <a16:creationId xmlns:a16="http://schemas.microsoft.com/office/drawing/2014/main" id="{B08122C2-31A1-6C84-ECE6-F5D280FDE5E3}"/>
              </a:ext>
            </a:extLst>
          </p:cNvPr>
          <p:cNvSpPr/>
          <p:nvPr/>
        </p:nvSpPr>
        <p:spPr>
          <a:xfrm>
            <a:off x="1564783" y="6362163"/>
            <a:ext cx="1036749" cy="38109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48" name="Título 1">
            <a:extLst>
              <a:ext uri="{FF2B5EF4-FFF2-40B4-BE49-F238E27FC236}">
                <a16:creationId xmlns:a16="http://schemas.microsoft.com/office/drawing/2014/main" id="{4079C3CF-8776-CE13-5DCF-888F47C471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0170" y="83324"/>
            <a:ext cx="4469228" cy="152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8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Real Expedición Botánica 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del Nuevo Reino de Granada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CO" sz="1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  <a:r>
              <a:rPr kumimoji="0" lang="es-ES" altLang="es-CO" sz="3200" b="1" i="0" u="none" strike="noStrike" kern="1200" cap="none" spc="0" normalizeH="0" baseline="0" noProof="0" dirty="0">
                <a:ln>
                  <a:noFill/>
                </a:ln>
                <a:solidFill>
                  <a:srgbClr val="2BF143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Los naturalistas: </a:t>
            </a:r>
            <a:endParaRPr kumimoji="0" lang="es-ES" altLang="es-CO" sz="2400" b="1" i="0" u="none" strike="noStrike" kern="1200" cap="none" spc="0" normalizeH="0" baseline="0" noProof="0" dirty="0">
              <a:ln>
                <a:noFill/>
              </a:ln>
              <a:solidFill>
                <a:srgbClr val="2BF143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52" name="Rectángulo 51">
            <a:extLst>
              <a:ext uri="{FF2B5EF4-FFF2-40B4-BE49-F238E27FC236}">
                <a16:creationId xmlns:a16="http://schemas.microsoft.com/office/drawing/2014/main" id="{BADC160E-D275-66D0-3169-2AD669BB9AFC}"/>
              </a:ext>
            </a:extLst>
          </p:cNvPr>
          <p:cNvSpPr/>
          <p:nvPr/>
        </p:nvSpPr>
        <p:spPr>
          <a:xfrm>
            <a:off x="4113764" y="95602"/>
            <a:ext cx="1526614" cy="169368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pic>
        <p:nvPicPr>
          <p:cNvPr id="53" name="Imagen 52">
            <a:extLst>
              <a:ext uri="{FF2B5EF4-FFF2-40B4-BE49-F238E27FC236}">
                <a16:creationId xmlns:a16="http://schemas.microsoft.com/office/drawing/2014/main" id="{13A99581-29D8-E603-7B2E-36B2F3FA180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72012" y="95602"/>
            <a:ext cx="1409946" cy="1681016"/>
          </a:xfrm>
          <a:prstGeom prst="rect">
            <a:avLst/>
          </a:prstGeom>
        </p:spPr>
      </p:pic>
      <p:sp>
        <p:nvSpPr>
          <p:cNvPr id="54" name="Título 1">
            <a:extLst>
              <a:ext uri="{FF2B5EF4-FFF2-40B4-BE49-F238E27FC236}">
                <a16:creationId xmlns:a16="http://schemas.microsoft.com/office/drawing/2014/main" id="{CEB3D629-96A1-927C-A268-29693EFB96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2213" y="1457221"/>
            <a:ext cx="1518359" cy="29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numCol="1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s-ES" altLang="es-CO" sz="800" b="1" dirty="0">
                <a:highlight>
                  <a:srgbClr val="00FF00"/>
                </a:highlight>
                <a:latin typeface="Book Antiqua" panose="02040602050305030304" pitchFamily="18" charset="0"/>
              </a:rPr>
              <a:t>D’ELHUYAR, Juan José</a:t>
            </a:r>
          </a:p>
        </p:txBody>
      </p:sp>
      <p:sp>
        <p:nvSpPr>
          <p:cNvPr id="2" name="Rectángulo 1">
            <a:extLst>
              <a:ext uri="{FF2B5EF4-FFF2-40B4-BE49-F238E27FC236}">
                <a16:creationId xmlns:a16="http://schemas.microsoft.com/office/drawing/2014/main" id="{1DABB363-4848-BAF3-80D1-5513C601DA3E}"/>
              </a:ext>
            </a:extLst>
          </p:cNvPr>
          <p:cNvSpPr/>
          <p:nvPr/>
        </p:nvSpPr>
        <p:spPr>
          <a:xfrm>
            <a:off x="8217427" y="1776618"/>
            <a:ext cx="2935678" cy="43425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9844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16AFCB0D-17C0-DF74-15BB-E28F71DDE4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674" y="83324"/>
            <a:ext cx="3946749" cy="6690888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57E5BF1A-34F2-A158-0843-77B3EF0978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t="3365" b="5898"/>
          <a:stretch/>
        </p:blipFill>
        <p:spPr>
          <a:xfrm>
            <a:off x="8099854" y="1506753"/>
            <a:ext cx="3881121" cy="526745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5" name="Rectángulo 14">
            <a:extLst>
              <a:ext uri="{FF2B5EF4-FFF2-40B4-BE49-F238E27FC236}">
                <a16:creationId xmlns:a16="http://schemas.microsoft.com/office/drawing/2014/main" id="{AFAE4967-9638-5876-83F5-CF5697FFDDBF}"/>
              </a:ext>
            </a:extLst>
          </p:cNvPr>
          <p:cNvSpPr/>
          <p:nvPr/>
        </p:nvSpPr>
        <p:spPr>
          <a:xfrm>
            <a:off x="8167577" y="1597397"/>
            <a:ext cx="3539862" cy="103633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9" name="Imagen 18">
            <a:extLst>
              <a:ext uri="{FF2B5EF4-FFF2-40B4-BE49-F238E27FC236}">
                <a16:creationId xmlns:a16="http://schemas.microsoft.com/office/drawing/2014/main" id="{8A88C4DC-DB20-96FE-8ECE-BDEC6C543A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11185" y="1506753"/>
            <a:ext cx="3769630" cy="368244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0" name="Título 1">
            <a:extLst>
              <a:ext uri="{FF2B5EF4-FFF2-40B4-BE49-F238E27FC236}">
                <a16:creationId xmlns:a16="http://schemas.microsoft.com/office/drawing/2014/main" id="{C3846FDB-C1D1-29CA-402E-1A0059B61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4422" y="83323"/>
            <a:ext cx="8167577" cy="124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32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Semanario del Nuevo Reyno de Granada</a:t>
            </a:r>
          </a:p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La primera revista científica en la Nueva Granada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5F0B056-8255-C6B3-47D2-ACCD5E294B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6764" y="6279557"/>
            <a:ext cx="2024188" cy="578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7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1808-1811</a:t>
            </a:r>
          </a:p>
        </p:txBody>
      </p:sp>
    </p:spTree>
    <p:extLst>
      <p:ext uri="{BB962C8B-B14F-4D97-AF65-F5344CB8AC3E}">
        <p14:creationId xmlns:p14="http://schemas.microsoft.com/office/powerpoint/2010/main" val="2475460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16AFCB0D-17C0-DF74-15BB-E28F71DDE4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674" y="83324"/>
            <a:ext cx="3946749" cy="6690888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0" name="Título 1">
            <a:extLst>
              <a:ext uri="{FF2B5EF4-FFF2-40B4-BE49-F238E27FC236}">
                <a16:creationId xmlns:a16="http://schemas.microsoft.com/office/drawing/2014/main" id="{C3846FDB-C1D1-29CA-402E-1A0059B61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4422" y="83324"/>
            <a:ext cx="8167577" cy="85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La primera versión en español de la </a:t>
            </a:r>
            <a:r>
              <a:rPr kumimoji="0" lang="es-ES" altLang="es-CO" sz="27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Geografía de las plantas</a:t>
            </a:r>
            <a:r>
              <a:rPr kumimoji="0" lang="es-ES" altLang="es-CO" sz="2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de Alexander </a:t>
            </a:r>
            <a:r>
              <a:rPr kumimoji="0" lang="es-ES" altLang="es-CO" sz="27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von</a:t>
            </a:r>
            <a:r>
              <a:rPr kumimoji="0" lang="es-ES" altLang="es-CO" sz="2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Humboldt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5F0B056-8255-C6B3-47D2-ACCD5E294B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9015" y="6279557"/>
            <a:ext cx="929432" cy="578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1809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EEF64B4F-47B0-5F45-A845-D6F6F2DFA3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t="1747" r="3289" b="2067"/>
          <a:stretch/>
        </p:blipFill>
        <p:spPr>
          <a:xfrm>
            <a:off x="7761187" y="1104053"/>
            <a:ext cx="3877241" cy="565196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4" name="Rectángulo 3">
            <a:extLst>
              <a:ext uri="{FF2B5EF4-FFF2-40B4-BE49-F238E27FC236}">
                <a16:creationId xmlns:a16="http://schemas.microsoft.com/office/drawing/2014/main" id="{AFAE4967-9638-5876-83F5-CF5697FFDDBF}"/>
              </a:ext>
            </a:extLst>
          </p:cNvPr>
          <p:cNvSpPr/>
          <p:nvPr/>
        </p:nvSpPr>
        <p:spPr>
          <a:xfrm>
            <a:off x="7825883" y="2071624"/>
            <a:ext cx="3752035" cy="368232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DE4F446-9430-8914-2242-9A0B77D6F7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76711" t="4416" r="298"/>
          <a:stretch/>
        </p:blipFill>
        <p:spPr>
          <a:xfrm>
            <a:off x="4732313" y="1104053"/>
            <a:ext cx="2889945" cy="2947128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8714143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uadroTexto 8">
            <a:extLst>
              <a:ext uri="{FF2B5EF4-FFF2-40B4-BE49-F238E27FC236}">
                <a16:creationId xmlns:a16="http://schemas.microsoft.com/office/drawing/2014/main" id="{21343B72-832F-FB61-1B82-F93483EB497E}"/>
              </a:ext>
            </a:extLst>
          </p:cNvPr>
          <p:cNvSpPr txBox="1"/>
          <p:nvPr/>
        </p:nvSpPr>
        <p:spPr>
          <a:xfrm>
            <a:off x="1" y="58616"/>
            <a:ext cx="12191999" cy="186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Medalla Humboldt - Caldas</a:t>
            </a:r>
            <a:r>
              <a:rPr kumimoji="0" lang="es-E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Establecida en 2019 por la Academia Colombiana de Ciencias Exactas, Físicas y Naturales y la Embajada Alemana en Colombia, para exaltar el mejor artículo publicado en biogeografía tropical, disciplina de la que Humboldt y Caldas fueron pioneros simultáneos en 1803 </a:t>
            </a:r>
            <a:endParaRPr kumimoji="0" lang="es-CO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0DBDCACD-442C-592E-61DF-101DA818FB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50331"/>
          <a:stretch/>
        </p:blipFill>
        <p:spPr>
          <a:xfrm>
            <a:off x="6626116" y="4436533"/>
            <a:ext cx="1695104" cy="169922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3F9BF684-B398-782E-01BE-CEAA03C5DF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50331"/>
          <a:stretch/>
        </p:blipFill>
        <p:spPr>
          <a:xfrm>
            <a:off x="6619191" y="2646440"/>
            <a:ext cx="1695103" cy="169922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1D9B8C03-1486-AF3D-8D67-6E7172C154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252"/>
          <a:stretch/>
        </p:blipFill>
        <p:spPr>
          <a:xfrm>
            <a:off x="8647539" y="2628140"/>
            <a:ext cx="2602274" cy="3507615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237146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59358065-27AC-FC9F-FA4D-7FFCC0789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252"/>
          <a:stretch/>
        </p:blipFill>
        <p:spPr>
          <a:xfrm>
            <a:off x="8647539" y="2628140"/>
            <a:ext cx="2602274" cy="3507615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F35DA462-D3B2-77E4-6A0C-8C815A2AB9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00892" y="2628140"/>
            <a:ext cx="1580128" cy="169922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0DBDCACD-442C-592E-61DF-101DA818FB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50331"/>
          <a:stretch/>
        </p:blipFill>
        <p:spPr>
          <a:xfrm>
            <a:off x="6626116" y="4436533"/>
            <a:ext cx="1695104" cy="169922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718B7F69-0CD1-6062-1009-B8AA3E6A7C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18326"/>
          <a:stretch/>
        </p:blipFill>
        <p:spPr>
          <a:xfrm>
            <a:off x="165077" y="4436532"/>
            <a:ext cx="4431865" cy="1699223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281F7AD9-55D9-C64F-64D8-50082B3C008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7467" y="2633134"/>
            <a:ext cx="2095410" cy="1712528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3F9BF684-B398-782E-01BE-CEAA03C5DF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50331"/>
          <a:stretch/>
        </p:blipFill>
        <p:spPr>
          <a:xfrm>
            <a:off x="6619191" y="2646440"/>
            <a:ext cx="1695103" cy="169922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15F22786-9C0B-0283-9C72-80D9D23538C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56269" y="2619824"/>
            <a:ext cx="2251231" cy="1725838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3" name="Rectángulo 22">
            <a:extLst>
              <a:ext uri="{FF2B5EF4-FFF2-40B4-BE49-F238E27FC236}">
                <a16:creationId xmlns:a16="http://schemas.microsoft.com/office/drawing/2014/main" id="{599CED57-AD40-41B5-924F-EA27BB581B7E}"/>
              </a:ext>
            </a:extLst>
          </p:cNvPr>
          <p:cNvSpPr/>
          <p:nvPr/>
        </p:nvSpPr>
        <p:spPr>
          <a:xfrm>
            <a:off x="4700893" y="4436533"/>
            <a:ext cx="1580128" cy="16992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CuadroTexto 23">
            <a:extLst>
              <a:ext uri="{FF2B5EF4-FFF2-40B4-BE49-F238E27FC236}">
                <a16:creationId xmlns:a16="http://schemas.microsoft.com/office/drawing/2014/main" id="{94FB26AA-CD04-AC7A-C270-0FD95BD091A1}"/>
              </a:ext>
            </a:extLst>
          </p:cNvPr>
          <p:cNvSpPr txBox="1"/>
          <p:nvPr/>
        </p:nvSpPr>
        <p:spPr>
          <a:xfrm>
            <a:off x="165077" y="2246275"/>
            <a:ext cx="20954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2019</a:t>
            </a: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3ED4E9DD-1E03-22DA-FF9B-E8360EE5D641}"/>
              </a:ext>
            </a:extLst>
          </p:cNvPr>
          <p:cNvSpPr txBox="1"/>
          <p:nvPr/>
        </p:nvSpPr>
        <p:spPr>
          <a:xfrm>
            <a:off x="2356268" y="2222590"/>
            <a:ext cx="22512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2021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8F7DE244-E026-B57C-32F4-08FB9E07F5CE}"/>
              </a:ext>
            </a:extLst>
          </p:cNvPr>
          <p:cNvSpPr txBox="1"/>
          <p:nvPr/>
        </p:nvSpPr>
        <p:spPr>
          <a:xfrm>
            <a:off x="4699315" y="2222590"/>
            <a:ext cx="15691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2023</a:t>
            </a: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A061AC79-1893-FB15-3A73-CBF462FA3D90}"/>
              </a:ext>
            </a:extLst>
          </p:cNvPr>
          <p:cNvSpPr txBox="1"/>
          <p:nvPr/>
        </p:nvSpPr>
        <p:spPr>
          <a:xfrm>
            <a:off x="165077" y="6168940"/>
            <a:ext cx="44424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2025</a:t>
            </a: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4745C9A1-A2D0-8842-266B-AE6BE190F9E5}"/>
              </a:ext>
            </a:extLst>
          </p:cNvPr>
          <p:cNvSpPr txBox="1"/>
          <p:nvPr/>
        </p:nvSpPr>
        <p:spPr>
          <a:xfrm>
            <a:off x="4696526" y="6168940"/>
            <a:ext cx="15719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2027</a:t>
            </a: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3567F0FD-0428-6BBC-FCE0-1CB8D677787C}"/>
              </a:ext>
            </a:extLst>
          </p:cNvPr>
          <p:cNvSpPr txBox="1"/>
          <p:nvPr/>
        </p:nvSpPr>
        <p:spPr>
          <a:xfrm>
            <a:off x="4700892" y="4875039"/>
            <a:ext cx="15801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?</a:t>
            </a:r>
            <a:endParaRPr kumimoji="0" lang="es-CO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4D68480A-384D-3E21-3ADA-A78131DB9E5A}"/>
              </a:ext>
            </a:extLst>
          </p:cNvPr>
          <p:cNvSpPr txBox="1"/>
          <p:nvPr/>
        </p:nvSpPr>
        <p:spPr>
          <a:xfrm>
            <a:off x="1" y="58616"/>
            <a:ext cx="12191999" cy="186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Medalla Humboldt - Caldas</a:t>
            </a:r>
            <a:r>
              <a:rPr kumimoji="0" lang="es-E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1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Establecida en 2019 por la Academia Colombiana de Ciencias Exactas, Físicas y Naturales y la Embajada Alemana en Colombia, para exaltar el mejor artículo publicado en biogeografía tropical, disciplina de la que Humboldt y Caldas fueron pioneros simultáneos en 1803 </a:t>
            </a:r>
            <a:endParaRPr kumimoji="0" lang="es-CO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56797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8DC22D73-E0BC-6A3D-5A66-89341FED2F95}"/>
              </a:ext>
            </a:extLst>
          </p:cNvPr>
          <p:cNvSpPr txBox="1"/>
          <p:nvPr/>
        </p:nvSpPr>
        <p:spPr>
          <a:xfrm>
            <a:off x="391886" y="2534491"/>
            <a:ext cx="112890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+mn-cs"/>
              </a:rPr>
              <a:t>Cinco iniciativas académicas que precedieron a la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+mn-cs"/>
              </a:rPr>
              <a:t>Academia Colombiana de Ciencias Exactas, Físicas y Naturales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+mn-cs"/>
              </a:rPr>
              <a:t>en el siglo XIX</a:t>
            </a:r>
            <a:endParaRPr kumimoji="0" lang="es-CO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9873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n 13">
            <a:extLst>
              <a:ext uri="{FF2B5EF4-FFF2-40B4-BE49-F238E27FC236}">
                <a16:creationId xmlns:a16="http://schemas.microsoft.com/office/drawing/2014/main" id="{981598D7-58E7-477B-400B-8C6FE728F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8349" y="219612"/>
            <a:ext cx="2064011" cy="194536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9E55A30-FDC7-5A30-AA6E-294A13ECEB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349" y="2223300"/>
            <a:ext cx="2064011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Jean-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Baptiste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Boussingault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(1801-1887) 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C6C45A6C-B3E1-6F6E-BB66-6F418886B658}"/>
              </a:ext>
            </a:extLst>
          </p:cNvPr>
          <p:cNvSpPr txBox="1"/>
          <p:nvPr/>
        </p:nvSpPr>
        <p:spPr>
          <a:xfrm rot="16200000">
            <a:off x="8488626" y="3198165"/>
            <a:ext cx="68580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2400" b="1" dirty="0">
                <a:solidFill>
                  <a:srgbClr val="FFC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COMISIÓN CIENTÍFICA PERMANENTE  </a:t>
            </a:r>
            <a:r>
              <a:rPr lang="es-CO" sz="24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(1823)</a:t>
            </a:r>
            <a:endParaRPr lang="es-CO" sz="2400" b="1" dirty="0">
              <a:solidFill>
                <a:schemeClr val="bg1"/>
              </a:solidFill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18B754E-0E0B-F9E3-915C-9497C68F74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456" r="5545" b="1877"/>
          <a:stretch/>
        </p:blipFill>
        <p:spPr>
          <a:xfrm>
            <a:off x="7099332" y="227034"/>
            <a:ext cx="4479524" cy="631198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C952AAF3-85FE-AD0E-D0B1-9AF12AA3215B}"/>
              </a:ext>
            </a:extLst>
          </p:cNvPr>
          <p:cNvSpPr txBox="1"/>
          <p:nvPr/>
        </p:nvSpPr>
        <p:spPr>
          <a:xfrm>
            <a:off x="7081282" y="6583122"/>
            <a:ext cx="451883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1100" b="1" dirty="0">
                <a:solidFill>
                  <a:schemeClr val="bg1"/>
                </a:solidFill>
              </a:rPr>
              <a:t>https://raccefyn.co/index.php/raccefyn/article/view/3243/4561</a:t>
            </a: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5D59E528-537B-0544-A1D0-F9C89A5BFC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991" r="2761"/>
          <a:stretch/>
        </p:blipFill>
        <p:spPr>
          <a:xfrm>
            <a:off x="2376444" y="219612"/>
            <a:ext cx="4628804" cy="6319411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278618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9E55A30-FDC7-5A30-AA6E-294A13ECEB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889" y="2233932"/>
            <a:ext cx="2158409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Francisco de Paula Santander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(1792-1840) 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B1FF4A4C-EFAF-9304-CE1E-21EEA55630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77" t="3737" r="3363" b="1144"/>
          <a:stretch/>
        </p:blipFill>
        <p:spPr>
          <a:xfrm>
            <a:off x="2348972" y="214612"/>
            <a:ext cx="4648862" cy="6308781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F405EF18-B6E5-C407-C45F-A72DF45D50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59" r="2009" b="1789"/>
          <a:stretch/>
        </p:blipFill>
        <p:spPr>
          <a:xfrm>
            <a:off x="7099332" y="214612"/>
            <a:ext cx="4479524" cy="6313779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DEF7D9DF-F21B-A9BE-5637-46A26991A0DA}"/>
              </a:ext>
            </a:extLst>
          </p:cNvPr>
          <p:cNvSpPr txBox="1"/>
          <p:nvPr/>
        </p:nvSpPr>
        <p:spPr>
          <a:xfrm rot="16200000">
            <a:off x="8495260" y="3191531"/>
            <a:ext cx="68447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2400" b="1" dirty="0">
                <a:solidFill>
                  <a:srgbClr val="FFC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ACADEMIA NACIONAL DE COLOMBIA </a:t>
            </a:r>
            <a:r>
              <a:rPr lang="es-CO" sz="24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(1826)</a:t>
            </a:r>
            <a:endParaRPr lang="es-CO" sz="2400" b="1" dirty="0">
              <a:solidFill>
                <a:schemeClr val="bg1"/>
              </a:solidFill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C000CA02-0BBF-9272-47F5-D68730418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583" y="248773"/>
            <a:ext cx="1920778" cy="194536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E1D875EC-26B4-B3C1-302B-59A8CD019AFE}"/>
              </a:ext>
            </a:extLst>
          </p:cNvPr>
          <p:cNvSpPr txBox="1"/>
          <p:nvPr/>
        </p:nvSpPr>
        <p:spPr>
          <a:xfrm>
            <a:off x="7081282" y="6583122"/>
            <a:ext cx="451883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1100" b="1" dirty="0">
                <a:solidFill>
                  <a:schemeClr val="bg1"/>
                </a:solidFill>
              </a:rPr>
              <a:t>https://raccefyn.co/index.php/raccefyn/article/view/1309/2862</a:t>
            </a:r>
          </a:p>
        </p:txBody>
      </p:sp>
    </p:spTree>
    <p:extLst>
      <p:ext uri="{BB962C8B-B14F-4D97-AF65-F5344CB8AC3E}">
        <p14:creationId xmlns:p14="http://schemas.microsoft.com/office/powerpoint/2010/main" val="323568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229BE98E-8F8B-ACB9-B8BA-1F7058488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3052" y="219612"/>
            <a:ext cx="2133538" cy="2100006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F24C01F-A774-D308-6B0E-E874D4F30F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178" r="7453"/>
          <a:stretch/>
        </p:blipFill>
        <p:spPr>
          <a:xfrm>
            <a:off x="207624" y="3488380"/>
            <a:ext cx="2138966" cy="210000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Título 1">
            <a:extLst>
              <a:ext uri="{FF2B5EF4-FFF2-40B4-BE49-F238E27FC236}">
                <a16:creationId xmlns:a16="http://schemas.microsoft.com/office/drawing/2014/main" id="{8FA0DF35-B4D9-1AE6-B8CA-BBB227A01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101" y="2322454"/>
            <a:ext cx="2064011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Agustín Codazzi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(1793-1859) </a:t>
            </a:r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D8E53961-483F-162E-CDB3-8D859C0F7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101" y="5594056"/>
            <a:ext cx="2064011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Manuel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Ancízar</a:t>
            </a:r>
            <a:endParaRPr kumimoji="0" lang="es-ES" altLang="es-CO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(1812-1882) </a:t>
            </a: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B0EAB097-405A-C9C1-C7A7-9AC350AB18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70557" y="214612"/>
            <a:ext cx="4337073" cy="6308781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2245D981-348F-C54B-2110-5078ABA58453}"/>
              </a:ext>
            </a:extLst>
          </p:cNvPr>
          <p:cNvSpPr txBox="1"/>
          <p:nvPr/>
        </p:nvSpPr>
        <p:spPr>
          <a:xfrm>
            <a:off x="7081282" y="6583122"/>
            <a:ext cx="451883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1100" b="1" dirty="0">
                <a:solidFill>
                  <a:schemeClr val="bg1"/>
                </a:solidFill>
              </a:rPr>
              <a:t>https://raccefyn.co/index.php/raccefyn/article/view/3432/4703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3B8E69D7-6120-ADF5-AC65-FD31DCC513E8}"/>
              </a:ext>
            </a:extLst>
          </p:cNvPr>
          <p:cNvSpPr txBox="1"/>
          <p:nvPr/>
        </p:nvSpPr>
        <p:spPr>
          <a:xfrm rot="16200000">
            <a:off x="8495260" y="3191531"/>
            <a:ext cx="68447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2400" b="1" dirty="0">
                <a:solidFill>
                  <a:srgbClr val="FFC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COMISIÓN COROGRÁFICA </a:t>
            </a:r>
            <a:r>
              <a:rPr lang="es-CO" sz="24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(1850)</a:t>
            </a:r>
            <a:endParaRPr lang="es-CO" sz="2400" b="1" dirty="0">
              <a:solidFill>
                <a:schemeClr val="bg1"/>
              </a:solidFill>
            </a:endParaRPr>
          </a:p>
        </p:txBody>
      </p:sp>
      <p:pic>
        <p:nvPicPr>
          <p:cNvPr id="18" name="Imagen 17">
            <a:extLst>
              <a:ext uri="{FF2B5EF4-FFF2-40B4-BE49-F238E27FC236}">
                <a16:creationId xmlns:a16="http://schemas.microsoft.com/office/drawing/2014/main" id="{30455D16-44EA-BD10-F58F-50BBB4B01A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10372" y="214612"/>
            <a:ext cx="4070603" cy="6308781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8998158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uadroTexto 11">
            <a:extLst>
              <a:ext uri="{FF2B5EF4-FFF2-40B4-BE49-F238E27FC236}">
                <a16:creationId xmlns:a16="http://schemas.microsoft.com/office/drawing/2014/main" id="{6809AF13-2DF1-D205-1E53-1DB27CD56105}"/>
              </a:ext>
            </a:extLst>
          </p:cNvPr>
          <p:cNvSpPr txBox="1"/>
          <p:nvPr/>
        </p:nvSpPr>
        <p:spPr>
          <a:xfrm rot="16200000">
            <a:off x="8609435" y="3228945"/>
            <a:ext cx="670255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2000" b="1" dirty="0">
                <a:solidFill>
                  <a:srgbClr val="FFC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SOCIEDAD DE NATURALISTAS NEOGRANADINOS </a:t>
            </a:r>
            <a:r>
              <a:rPr lang="es-CO" sz="20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(1859)</a:t>
            </a:r>
            <a:endParaRPr lang="es-CO" sz="2000" b="1" dirty="0">
              <a:solidFill>
                <a:schemeClr val="bg1"/>
              </a:solidFill>
            </a:endParaRP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BCEB78E8-F769-4EEB-37DD-09503E38FE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2570"/>
          <a:stretch/>
        </p:blipFill>
        <p:spPr>
          <a:xfrm>
            <a:off x="231289" y="206524"/>
            <a:ext cx="4080907" cy="570320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5" name="Título 1">
            <a:extLst>
              <a:ext uri="{FF2B5EF4-FFF2-40B4-BE49-F238E27FC236}">
                <a16:creationId xmlns:a16="http://schemas.microsoft.com/office/drawing/2014/main" id="{D16DACAC-1FCC-AC44-4A4E-652EE6D4A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34" y="6031689"/>
            <a:ext cx="4411133" cy="72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Francisco Bayón – Liborio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Zerda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– Alejandro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Lindig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– Ezequiel Uricoechea – Florentino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Vezga</a:t>
            </a:r>
            <a:endParaRPr kumimoji="0" lang="es-ES" altLang="es-CO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54671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998DCBA5-EA51-D437-B4D0-535766B229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2570"/>
          <a:stretch/>
        </p:blipFill>
        <p:spPr>
          <a:xfrm>
            <a:off x="231289" y="206524"/>
            <a:ext cx="4080907" cy="570320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6809AF13-2DF1-D205-1E53-1DB27CD56105}"/>
              </a:ext>
            </a:extLst>
          </p:cNvPr>
          <p:cNvSpPr txBox="1"/>
          <p:nvPr/>
        </p:nvSpPr>
        <p:spPr>
          <a:xfrm rot="16200000">
            <a:off x="8609435" y="3228945"/>
            <a:ext cx="670255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SOCIEDAD DE NATURALISTAS NEOGRANADINOS </a:t>
            </a:r>
            <a:r>
              <a:rPr kumimoji="0" lang="es-CO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(1859)</a:t>
            </a:r>
            <a:endParaRPr kumimoji="0" lang="es-CO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AB67CC4-38C8-8E34-1FAF-7AB8DB3168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894" t="1310" r="12421" b="4144"/>
          <a:stretch/>
        </p:blipFill>
        <p:spPr>
          <a:xfrm>
            <a:off x="4558183" y="206524"/>
            <a:ext cx="3478243" cy="602287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4CE221E4-9F4D-0B09-39D1-C4E67F6CE6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27569" y="206524"/>
            <a:ext cx="3570791" cy="602287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66DAE65B-98F4-75C8-8237-14B400DF2961}"/>
              </a:ext>
            </a:extLst>
          </p:cNvPr>
          <p:cNvSpPr txBox="1"/>
          <p:nvPr/>
        </p:nvSpPr>
        <p:spPr>
          <a:xfrm>
            <a:off x="4540756" y="6389866"/>
            <a:ext cx="717362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O" sz="1100" b="1" dirty="0">
                <a:solidFill>
                  <a:schemeClr val="bg1"/>
                </a:solidFill>
              </a:rPr>
              <a:t>https://archive.org/details/memoriasobrelahi12vezg/page/n7/mode/2up</a:t>
            </a:r>
          </a:p>
        </p:txBody>
      </p:sp>
      <p:sp>
        <p:nvSpPr>
          <p:cNvPr id="13" name="Título 1">
            <a:extLst>
              <a:ext uri="{FF2B5EF4-FFF2-40B4-BE49-F238E27FC236}">
                <a16:creationId xmlns:a16="http://schemas.microsoft.com/office/drawing/2014/main" id="{0E58C637-F949-5571-A42C-66C609FA2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34" y="6031689"/>
            <a:ext cx="4411133" cy="72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Francisco Bayón – Liborio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Zerda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– Alejandro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Lindig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– Ezequiel Uricoechea – 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Florentino </a:t>
            </a: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Vezga</a:t>
            </a:r>
            <a:endParaRPr kumimoji="0" lang="es-ES" altLang="es-CO" sz="1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67450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8B78922-E2EB-FE92-00C3-FB50D3AB1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7925" t="70866" r="18173"/>
          <a:stretch/>
        </p:blipFill>
        <p:spPr>
          <a:xfrm>
            <a:off x="104857" y="2599267"/>
            <a:ext cx="11982282" cy="3377061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6E3C3CEF-ED37-BA33-85F2-9B5F6DE5D2F9}"/>
              </a:ext>
            </a:extLst>
          </p:cNvPr>
          <p:cNvSpPr txBox="1"/>
          <p:nvPr/>
        </p:nvSpPr>
        <p:spPr>
          <a:xfrm>
            <a:off x="-1" y="576872"/>
            <a:ext cx="12191999" cy="13269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Academias y Sociedades Científicas en Colombia</a:t>
            </a: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+mn-cs"/>
              </a:rPr>
              <a:t>1871 - 1984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1B0025E7-1E72-16C0-98A4-E957668EE30C}"/>
              </a:ext>
            </a:extLst>
          </p:cNvPr>
          <p:cNvSpPr/>
          <p:nvPr/>
        </p:nvSpPr>
        <p:spPr>
          <a:xfrm>
            <a:off x="237068" y="3505200"/>
            <a:ext cx="4605866" cy="1727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4DD371F2-95EF-FED2-C6E7-057BCE3A26A5}"/>
              </a:ext>
            </a:extLst>
          </p:cNvPr>
          <p:cNvSpPr txBox="1"/>
          <p:nvPr/>
        </p:nvSpPr>
        <p:spPr>
          <a:xfrm>
            <a:off x="237067" y="5132462"/>
            <a:ext cx="4665133" cy="689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Siglo XIX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16C519B5-996F-36F1-EE0F-F168CF564E04}"/>
              </a:ext>
            </a:extLst>
          </p:cNvPr>
          <p:cNvSpPr txBox="1"/>
          <p:nvPr/>
        </p:nvSpPr>
        <p:spPr>
          <a:xfrm>
            <a:off x="4902200" y="5132462"/>
            <a:ext cx="6891867" cy="689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Siglo XX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A33CDCBF-A8DF-E07D-F986-1D7D7FE0DDAF}"/>
              </a:ext>
            </a:extLst>
          </p:cNvPr>
          <p:cNvSpPr/>
          <p:nvPr/>
        </p:nvSpPr>
        <p:spPr>
          <a:xfrm>
            <a:off x="4902201" y="3505200"/>
            <a:ext cx="6946902" cy="1727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4676289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8B78922-E2EB-FE92-00C3-FB50D3AB1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8541"/>
          <a:stretch/>
        </p:blipFill>
        <p:spPr>
          <a:xfrm>
            <a:off x="2492896" y="255139"/>
            <a:ext cx="9391327" cy="634772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813759E-A99D-FCEA-EC39-563649283AAD}"/>
              </a:ext>
            </a:extLst>
          </p:cNvPr>
          <p:cNvSpPr txBox="1"/>
          <p:nvPr/>
        </p:nvSpPr>
        <p:spPr>
          <a:xfrm rot="16200000">
            <a:off x="10452305" y="4928651"/>
            <a:ext cx="31716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https://colmac.org.co/</a:t>
            </a:r>
          </a:p>
        </p:txBody>
      </p:sp>
      <p:sp>
        <p:nvSpPr>
          <p:cNvPr id="2" name="Flecha: hacia abajo 1">
            <a:extLst>
              <a:ext uri="{FF2B5EF4-FFF2-40B4-BE49-F238E27FC236}">
                <a16:creationId xmlns:a16="http://schemas.microsoft.com/office/drawing/2014/main" id="{97CAE7F9-70D5-658D-6735-1D87A2E82D0E}"/>
              </a:ext>
            </a:extLst>
          </p:cNvPr>
          <p:cNvSpPr/>
          <p:nvPr/>
        </p:nvSpPr>
        <p:spPr>
          <a:xfrm>
            <a:off x="8919273" y="4758266"/>
            <a:ext cx="508003" cy="411023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56A42573-9B9C-E780-5365-F452CEB88B56}"/>
              </a:ext>
            </a:extLst>
          </p:cNvPr>
          <p:cNvSpPr/>
          <p:nvPr/>
        </p:nvSpPr>
        <p:spPr>
          <a:xfrm>
            <a:off x="8860011" y="5240864"/>
            <a:ext cx="626533" cy="9736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45734B8-6AD2-CCE3-3B43-C5B56AF0197C}"/>
              </a:ext>
            </a:extLst>
          </p:cNvPr>
          <p:cNvSpPr txBox="1"/>
          <p:nvPr/>
        </p:nvSpPr>
        <p:spPr>
          <a:xfrm>
            <a:off x="8611298" y="6130190"/>
            <a:ext cx="1151467" cy="557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1936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18550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8B78922-E2EB-FE92-00C3-FB50D3AB1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8541"/>
          <a:stretch/>
        </p:blipFill>
        <p:spPr>
          <a:xfrm>
            <a:off x="2492896" y="255139"/>
            <a:ext cx="9391327" cy="634772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813759E-A99D-FCEA-EC39-563649283AAD}"/>
              </a:ext>
            </a:extLst>
          </p:cNvPr>
          <p:cNvSpPr txBox="1"/>
          <p:nvPr/>
        </p:nvSpPr>
        <p:spPr>
          <a:xfrm rot="16200000">
            <a:off x="10452305" y="4928651"/>
            <a:ext cx="31716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https://colmac.org.co/</a:t>
            </a:r>
          </a:p>
        </p:txBody>
      </p:sp>
      <p:sp>
        <p:nvSpPr>
          <p:cNvPr id="2" name="Flecha: hacia abajo 1">
            <a:extLst>
              <a:ext uri="{FF2B5EF4-FFF2-40B4-BE49-F238E27FC236}">
                <a16:creationId xmlns:a16="http://schemas.microsoft.com/office/drawing/2014/main" id="{97CAE7F9-70D5-658D-6735-1D87A2E82D0E}"/>
              </a:ext>
            </a:extLst>
          </p:cNvPr>
          <p:cNvSpPr/>
          <p:nvPr/>
        </p:nvSpPr>
        <p:spPr>
          <a:xfrm>
            <a:off x="8919273" y="4758266"/>
            <a:ext cx="508003" cy="411023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56A42573-9B9C-E780-5365-F452CEB88B56}"/>
              </a:ext>
            </a:extLst>
          </p:cNvPr>
          <p:cNvSpPr/>
          <p:nvPr/>
        </p:nvSpPr>
        <p:spPr>
          <a:xfrm>
            <a:off x="8860011" y="5240864"/>
            <a:ext cx="626533" cy="9736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45734B8-6AD2-CCE3-3B43-C5B56AF0197C}"/>
              </a:ext>
            </a:extLst>
          </p:cNvPr>
          <p:cNvSpPr txBox="1"/>
          <p:nvPr/>
        </p:nvSpPr>
        <p:spPr>
          <a:xfrm>
            <a:off x="8611298" y="6130190"/>
            <a:ext cx="1151467" cy="557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1936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3EAB7907-927B-9ED2-3B36-2DCFBA2631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1631" y="3645284"/>
            <a:ext cx="2168432" cy="295757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3" name="Título 1">
            <a:extLst>
              <a:ext uri="{FF2B5EF4-FFF2-40B4-BE49-F238E27FC236}">
                <a16:creationId xmlns:a16="http://schemas.microsoft.com/office/drawing/2014/main" id="{625BE4E6-BDC9-D6EC-1194-31887FC797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564445"/>
            <a:ext cx="2492896" cy="996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Hno</a:t>
            </a: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Apolinar María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Nicolas SEILER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(1867-1949) 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9D7EAC22-965D-09DE-0911-BA59719AFB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7777" y="255139"/>
            <a:ext cx="1782280" cy="2350543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5435878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E8B78922-E2EB-FE92-00C3-FB50D3AB1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8541"/>
          <a:stretch/>
        </p:blipFill>
        <p:spPr>
          <a:xfrm>
            <a:off x="2492896" y="255139"/>
            <a:ext cx="9391327" cy="634772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813759E-A99D-FCEA-EC39-563649283AAD}"/>
              </a:ext>
            </a:extLst>
          </p:cNvPr>
          <p:cNvSpPr txBox="1"/>
          <p:nvPr/>
        </p:nvSpPr>
        <p:spPr>
          <a:xfrm rot="16200000">
            <a:off x="10452305" y="4928651"/>
            <a:ext cx="31716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CO" sz="1400" b="1" dirty="0">
                <a:solidFill>
                  <a:schemeClr val="bg1"/>
                </a:solidFill>
              </a:rPr>
              <a:t>https://colmac.org.co/</a:t>
            </a:r>
          </a:p>
        </p:txBody>
      </p:sp>
      <p:sp>
        <p:nvSpPr>
          <p:cNvPr id="2" name="Flecha: hacia abajo 1">
            <a:extLst>
              <a:ext uri="{FF2B5EF4-FFF2-40B4-BE49-F238E27FC236}">
                <a16:creationId xmlns:a16="http://schemas.microsoft.com/office/drawing/2014/main" id="{97CAE7F9-70D5-658D-6735-1D87A2E82D0E}"/>
              </a:ext>
            </a:extLst>
          </p:cNvPr>
          <p:cNvSpPr/>
          <p:nvPr/>
        </p:nvSpPr>
        <p:spPr>
          <a:xfrm>
            <a:off x="8919273" y="4758266"/>
            <a:ext cx="508003" cy="411023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56A42573-9B9C-E780-5365-F452CEB88B56}"/>
              </a:ext>
            </a:extLst>
          </p:cNvPr>
          <p:cNvSpPr/>
          <p:nvPr/>
        </p:nvSpPr>
        <p:spPr>
          <a:xfrm>
            <a:off x="8860011" y="5240864"/>
            <a:ext cx="626533" cy="9736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45734B8-6AD2-CCE3-3B43-C5B56AF0197C}"/>
              </a:ext>
            </a:extLst>
          </p:cNvPr>
          <p:cNvSpPr txBox="1"/>
          <p:nvPr/>
        </p:nvSpPr>
        <p:spPr>
          <a:xfrm>
            <a:off x="8611298" y="6130190"/>
            <a:ext cx="1151467" cy="557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ook Antiqua" panose="0204060205030503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1936</a:t>
            </a:r>
            <a:endParaRPr kumimoji="0" lang="es-CO" sz="1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</p:txBody>
      </p:sp>
      <p:sp>
        <p:nvSpPr>
          <p:cNvPr id="13" name="Título 1">
            <a:extLst>
              <a:ext uri="{FF2B5EF4-FFF2-40B4-BE49-F238E27FC236}">
                <a16:creationId xmlns:a16="http://schemas.microsoft.com/office/drawing/2014/main" id="{625BE4E6-BDC9-D6EC-1194-31887FC797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564445"/>
            <a:ext cx="2492896" cy="7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Jesús E. Ramírez, S.J.</a:t>
            </a:r>
          </a:p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(1904-1981) </a:t>
            </a:r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4AB16B3B-E352-F858-5C8E-AE8BE118E3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3862" y="255139"/>
            <a:ext cx="1805173" cy="2350543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5945441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3813759E-A99D-FCEA-EC39-563649283AAD}"/>
              </a:ext>
            </a:extLst>
          </p:cNvPr>
          <p:cNvSpPr txBox="1"/>
          <p:nvPr/>
        </p:nvSpPr>
        <p:spPr>
          <a:xfrm rot="16200000">
            <a:off x="10400735" y="5070668"/>
            <a:ext cx="29633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https://raccefyn.co/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96E1EF1F-4D45-E3E4-E4C9-263E395968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6686" r="9978" b="942"/>
          <a:stretch/>
        </p:blipFill>
        <p:spPr>
          <a:xfrm>
            <a:off x="2481943" y="206968"/>
            <a:ext cx="9196523" cy="650441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B8A038E-263A-A41B-AFB3-911D310FEE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7608" r="16658" b="11182"/>
          <a:stretch/>
        </p:blipFill>
        <p:spPr>
          <a:xfrm>
            <a:off x="302509" y="206968"/>
            <a:ext cx="1876926" cy="2362546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CBCF4273-B1CC-1DFD-657E-8F872B51D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688198"/>
            <a:ext cx="2481943" cy="536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Elizabeth Castañeda</a:t>
            </a:r>
          </a:p>
        </p:txBody>
      </p:sp>
    </p:spTree>
    <p:extLst>
      <p:ext uri="{BB962C8B-B14F-4D97-AF65-F5344CB8AC3E}">
        <p14:creationId xmlns:p14="http://schemas.microsoft.com/office/powerpoint/2010/main" val="29436409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3813759E-A99D-FCEA-EC39-563649283AAD}"/>
              </a:ext>
            </a:extLst>
          </p:cNvPr>
          <p:cNvSpPr txBox="1"/>
          <p:nvPr/>
        </p:nvSpPr>
        <p:spPr>
          <a:xfrm rot="16200000">
            <a:off x="10400735" y="5070668"/>
            <a:ext cx="29633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https://raccefyn.co/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96E1EF1F-4D45-E3E4-E4C9-263E395968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9171" r="9978" b="942"/>
          <a:stretch/>
        </p:blipFill>
        <p:spPr>
          <a:xfrm>
            <a:off x="2749207" y="140022"/>
            <a:ext cx="8922384" cy="650441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EFE7F600-81CE-5E2A-5A44-6A6BDF020F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9314" y="4570987"/>
            <a:ext cx="1629701" cy="2079067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39EC0CAD-2A52-A7C4-914E-0E01919167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9314" y="2389466"/>
            <a:ext cx="1615056" cy="2079067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4C1BC0C-DEDE-CA42-FF12-402DB0FC38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5256" y="140022"/>
            <a:ext cx="1629700" cy="214699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ítulo 1">
            <a:extLst>
              <a:ext uri="{FF2B5EF4-FFF2-40B4-BE49-F238E27FC236}">
                <a16:creationId xmlns:a16="http://schemas.microsoft.com/office/drawing/2014/main" id="{E7261073-9BDC-619F-329C-344C5AEF4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13" y="5610520"/>
            <a:ext cx="929432" cy="42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2019</a:t>
            </a:r>
            <a:endParaRPr kumimoji="0" lang="es-ES" altLang="es-CO" sz="2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DBF0C355-B87D-427B-3AAC-325AC0793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38" y="3276638"/>
            <a:ext cx="929432" cy="423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2019</a:t>
            </a:r>
            <a:endParaRPr kumimoji="0" lang="es-ES" altLang="es-CO" sz="2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FD92BAAD-8B4D-580E-D9F3-30BA6C339E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13" y="1068717"/>
            <a:ext cx="929432" cy="342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altLang="es-CO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2018</a:t>
            </a:r>
            <a:endParaRPr kumimoji="0" lang="es-ES" altLang="es-CO" sz="2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ACF45AD4-57A0-EF05-1DA0-B175DFC073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76711" t="4416" r="298"/>
          <a:stretch/>
        </p:blipFill>
        <p:spPr>
          <a:xfrm>
            <a:off x="120064" y="2389466"/>
            <a:ext cx="815370" cy="831503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0C5898A0-37D7-3414-1408-6AF92E154F6F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1144" t="-1" r="325" b="962"/>
          <a:stretch/>
        </p:blipFill>
        <p:spPr bwMode="auto">
          <a:xfrm>
            <a:off x="122174" y="4570984"/>
            <a:ext cx="821356" cy="1002126"/>
          </a:xfrm>
          <a:prstGeom prst="rect">
            <a:avLst/>
          </a:prstGeom>
          <a:ln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C47478BB-A0C4-2781-6C81-EC46929F739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28813" r="15520" b="66523"/>
          <a:stretch/>
        </p:blipFill>
        <p:spPr>
          <a:xfrm>
            <a:off x="124748" y="140022"/>
            <a:ext cx="810686" cy="826502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1016337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3B0326B1-578D-44A3-C7AD-A7E6745AF8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45698"/>
          <a:stretch/>
        </p:blipFill>
        <p:spPr>
          <a:xfrm>
            <a:off x="3404718" y="239513"/>
            <a:ext cx="5382564" cy="6378973"/>
          </a:xfrm>
          <a:prstGeom prst="rect">
            <a:avLst/>
          </a:prstGeom>
        </p:spPr>
      </p:pic>
      <p:sp>
        <p:nvSpPr>
          <p:cNvPr id="3" name="Rectángulo 2">
            <a:extLst>
              <a:ext uri="{FF2B5EF4-FFF2-40B4-BE49-F238E27FC236}">
                <a16:creationId xmlns:a16="http://schemas.microsoft.com/office/drawing/2014/main" id="{805D4FB0-2763-C6A3-9B4C-AB89D83D2467}"/>
              </a:ext>
            </a:extLst>
          </p:cNvPr>
          <p:cNvSpPr/>
          <p:nvPr/>
        </p:nvSpPr>
        <p:spPr>
          <a:xfrm>
            <a:off x="4250028" y="6072389"/>
            <a:ext cx="3007217" cy="1803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2CD60914-6F49-10C6-416F-D14273DBA6BF}"/>
              </a:ext>
            </a:extLst>
          </p:cNvPr>
          <p:cNvSpPr/>
          <p:nvPr/>
        </p:nvSpPr>
        <p:spPr>
          <a:xfrm>
            <a:off x="6291330" y="6255285"/>
            <a:ext cx="1159098" cy="1803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A571D82E-5519-5097-FA92-E1A35E5080B4}"/>
              </a:ext>
            </a:extLst>
          </p:cNvPr>
          <p:cNvSpPr/>
          <p:nvPr/>
        </p:nvSpPr>
        <p:spPr>
          <a:xfrm>
            <a:off x="7340958" y="5889492"/>
            <a:ext cx="917016" cy="1803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76584223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12522</TotalTime>
  <Words>768</Words>
  <Application>Microsoft Office PowerPoint</Application>
  <PresentationFormat>Panorámica</PresentationFormat>
  <Paragraphs>163</Paragraphs>
  <Slides>38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8</vt:i4>
      </vt:variant>
      <vt:variant>
        <vt:lpstr>Tema</vt:lpstr>
      </vt:variant>
      <vt:variant>
        <vt:i4>2</vt:i4>
      </vt:variant>
      <vt:variant>
        <vt:lpstr>Títulos de diapositiva</vt:lpstr>
      </vt:variant>
      <vt:variant>
        <vt:i4>38</vt:i4>
      </vt:variant>
    </vt:vector>
  </HeadingPairs>
  <TitlesOfParts>
    <vt:vector size="48" baseType="lpstr">
      <vt:lpstr>Aptos</vt:lpstr>
      <vt:lpstr>Aptos Display</vt:lpstr>
      <vt:lpstr>Arial</vt:lpstr>
      <vt:lpstr>Book Antiqua</vt:lpstr>
      <vt:lpstr>Garamond</vt:lpstr>
      <vt:lpstr>georgia</vt:lpstr>
      <vt:lpstr>Times New Roman</vt:lpstr>
      <vt:lpstr>Verdana</vt:lpstr>
      <vt:lpstr>Tema de Office</vt:lpstr>
      <vt:lpstr>1_Diseño predeterminado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Lección inaugural (1763):   Pro Philosophia Newtoniana contra Peripatéticos ad Scholas</vt:lpstr>
      <vt:lpstr>Lección inaugural (1763):   Pro Philosophia Newtoniana contra Peripatéticos ad Scholas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Alberto Gómez</dc:creator>
  <cp:lastModifiedBy>Alberto Gómez</cp:lastModifiedBy>
  <cp:revision>156</cp:revision>
  <dcterms:created xsi:type="dcterms:W3CDTF">2026-04-26T10:53:10Z</dcterms:created>
  <dcterms:modified xsi:type="dcterms:W3CDTF">2026-05-28T10:41:44Z</dcterms:modified>
</cp:coreProperties>
</file>